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Lst>
  <p:notesMasterIdLst>
    <p:notesMasterId r:id="rId41"/>
  </p:notesMasterIdLst>
  <p:handoutMasterIdLst>
    <p:handoutMasterId r:id="rId42"/>
  </p:handoutMasterIdLst>
  <p:sldIdLst>
    <p:sldId id="281" r:id="rId6"/>
    <p:sldId id="283" r:id="rId7"/>
    <p:sldId id="366" r:id="rId8"/>
    <p:sldId id="367" r:id="rId9"/>
    <p:sldId id="368" r:id="rId10"/>
    <p:sldId id="369" r:id="rId11"/>
    <p:sldId id="370" r:id="rId12"/>
    <p:sldId id="371" r:id="rId13"/>
    <p:sldId id="293" r:id="rId14"/>
    <p:sldId id="296" r:id="rId15"/>
    <p:sldId id="297" r:id="rId16"/>
    <p:sldId id="298" r:id="rId17"/>
    <p:sldId id="299" r:id="rId18"/>
    <p:sldId id="300" r:id="rId19"/>
    <p:sldId id="301" r:id="rId20"/>
    <p:sldId id="302" r:id="rId21"/>
    <p:sldId id="359" r:id="rId22"/>
    <p:sldId id="303" r:id="rId23"/>
    <p:sldId id="305" r:id="rId24"/>
    <p:sldId id="306" r:id="rId25"/>
    <p:sldId id="307" r:id="rId26"/>
    <p:sldId id="360" r:id="rId27"/>
    <p:sldId id="361" r:id="rId28"/>
    <p:sldId id="362" r:id="rId29"/>
    <p:sldId id="309" r:id="rId30"/>
    <p:sldId id="363" r:id="rId31"/>
    <p:sldId id="372" r:id="rId32"/>
    <p:sldId id="364" r:id="rId33"/>
    <p:sldId id="365" r:id="rId34"/>
    <p:sldId id="373" r:id="rId35"/>
    <p:sldId id="374" r:id="rId36"/>
    <p:sldId id="375" r:id="rId37"/>
    <p:sldId id="376" r:id="rId38"/>
    <p:sldId id="352" r:id="rId39"/>
    <p:sldId id="353"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n, Peggy P" initials="LPP" lastIdx="2" clrIdx="6">
    <p:extLst>
      <p:ext uri="{19B8F6BF-5375-455C-9EA6-DF929625EA0E}">
        <p15:presenceInfo xmlns:p15="http://schemas.microsoft.com/office/powerpoint/2012/main" userId="S-1-5-21-1786697361-2243250335-1116995001-18415" providerId="AD"/>
      </p:ext>
    </p:extLst>
  </p:cmAuthor>
  <p:cmAuthor id="1" name="Motley, Deangelo" initials="MD" lastIdx="3" clrIdx="0">
    <p:extLst/>
  </p:cmAuthor>
  <p:cmAuthor id="8" name="Cox, Robert H" initials="CRH" lastIdx="6" clrIdx="7">
    <p:extLst>
      <p:ext uri="{19B8F6BF-5375-455C-9EA6-DF929625EA0E}">
        <p15:presenceInfo xmlns:p15="http://schemas.microsoft.com/office/powerpoint/2012/main" userId="S-1-5-21-1786697361-2243250335-1116995001-477810" providerId="AD"/>
      </p:ext>
    </p:extLst>
  </p:cmAuthor>
  <p:cmAuthor id="2" name="Munoz-Acevedo, Carlos" initials="MC" lastIdx="5" clrIdx="1">
    <p:extLst>
      <p:ext uri="{19B8F6BF-5375-455C-9EA6-DF929625EA0E}">
        <p15:presenceInfo xmlns:p15="http://schemas.microsoft.com/office/powerpoint/2012/main" userId="S-1-5-21-1786697361-2243250335-1116995001-2025116" providerId="AD"/>
      </p:ext>
    </p:extLst>
  </p:cmAuthor>
  <p:cmAuthor id="9" name="Abiose, Adijatu C" initials="AC" lastIdx="1" clrIdx="8">
    <p:extLst>
      <p:ext uri="{19B8F6BF-5375-455C-9EA6-DF929625EA0E}">
        <p15:presenceInfo xmlns:p15="http://schemas.microsoft.com/office/powerpoint/2012/main" userId="S-1-5-21-1786697361-2243250335-1116995001-6392" providerId="AD"/>
      </p:ext>
    </p:extLst>
  </p:cmAuthor>
  <p:cmAuthor id="3" name="Teel, JeNeil C" initials="TJC" lastIdx="19" clrIdx="2">
    <p:extLst>
      <p:ext uri="{19B8F6BF-5375-455C-9EA6-DF929625EA0E}">
        <p15:presenceInfo xmlns:p15="http://schemas.microsoft.com/office/powerpoint/2012/main" userId="S-1-5-21-1786697361-2243250335-1116995001-2232483" providerId="AD"/>
      </p:ext>
    </p:extLst>
  </p:cmAuthor>
  <p:cmAuthor id="4" name="McGuire, Kathleen N" initials="MKN" lastIdx="3" clrIdx="3">
    <p:extLst>
      <p:ext uri="{19B8F6BF-5375-455C-9EA6-DF929625EA0E}">
        <p15:presenceInfo xmlns:p15="http://schemas.microsoft.com/office/powerpoint/2012/main" userId="S-1-5-21-1786697361-2243250335-1116995001-283595" providerId="AD"/>
      </p:ext>
    </p:extLst>
  </p:cmAuthor>
  <p:cmAuthor id="5" name="Jessica Leal OP&amp;S BFWD" initials="JL" lastIdx="2" clrIdx="4">
    <p:extLst/>
  </p:cmAuthor>
  <p:cmAuthor id="6" name="Collins, Richard A" initials="CRA" lastIdx="5" clrIdx="5">
    <p:extLst>
      <p:ext uri="{19B8F6BF-5375-455C-9EA6-DF929625EA0E}">
        <p15:presenceInfo xmlns:p15="http://schemas.microsoft.com/office/powerpoint/2012/main" userId="S-1-5-21-1786697361-2243250335-1116995001-1997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3333"/>
    <a:srgbClr val="FF3333"/>
    <a:srgbClr val="505050"/>
    <a:srgbClr val="003366"/>
    <a:srgbClr val="999999"/>
    <a:srgbClr val="3399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62048" autoAdjust="0"/>
  </p:normalViewPr>
  <p:slideViewPr>
    <p:cSldViewPr>
      <p:cViewPr varScale="1">
        <p:scale>
          <a:sx n="56" d="100"/>
          <a:sy n="56" d="100"/>
        </p:scale>
        <p:origin x="1600" y="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0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04F9D-9359-4942-A624-30FAB0CB3B5A}" type="datetimeFigureOut">
              <a:rPr lang="en-US" smtClean="0"/>
              <a:t>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28409B-B6A7-4642-936B-7EF0809137D8}" type="slidenum">
              <a:rPr lang="en-US" smtClean="0"/>
              <a:t>‹#›</a:t>
            </a:fld>
            <a:endParaRPr lang="en-US" dirty="0"/>
          </a:p>
        </p:txBody>
      </p:sp>
    </p:spTree>
    <p:extLst>
      <p:ext uri="{BB962C8B-B14F-4D97-AF65-F5344CB8AC3E}">
        <p14:creationId xmlns:p14="http://schemas.microsoft.com/office/powerpoint/2010/main" val="348068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95944-CCF7-4020-87C0-24A08E55C440}" type="datetimeFigureOut">
              <a:rPr lang="en-US" smtClean="0"/>
              <a:t>2/6/2020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8CFF1-88C1-4F05-9E8D-385B3BCF7A02}" type="slidenum">
              <a:rPr lang="en-US" smtClean="0"/>
              <a:t>‹#›</a:t>
            </a:fld>
            <a:endParaRPr lang="en-US" dirty="0"/>
          </a:p>
        </p:txBody>
      </p:sp>
    </p:spTree>
    <p:extLst>
      <p:ext uri="{BB962C8B-B14F-4D97-AF65-F5344CB8AC3E}">
        <p14:creationId xmlns:p14="http://schemas.microsoft.com/office/powerpoint/2010/main" val="337839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public.engagement@uscis.dhs.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a:t> </a:t>
            </a:r>
            <a:r>
              <a:rPr lang="en-US" dirty="0"/>
              <a:t>a USCIS </a:t>
            </a:r>
            <a:r>
              <a:rPr lang="en-US"/>
              <a:t>online account</a:t>
            </a:r>
            <a:r>
              <a:rPr lang="en-US" sz="1200" kern="1200">
                <a:solidFill>
                  <a:schemeClr val="tx1"/>
                </a:solidFill>
                <a:effectLst/>
                <a:latin typeface="+mn-lt"/>
                <a:ea typeface="+mn-ea"/>
                <a:cs typeface="+mn-cs"/>
              </a:rPr>
              <a:t>, </a:t>
            </a:r>
            <a:r>
              <a:rPr lang="en-US"/>
              <a:t>you </a:t>
            </a:r>
            <a:r>
              <a:rPr lang="en-US" sz="1200" kern="1200">
                <a:solidFill>
                  <a:schemeClr val="tx1"/>
                </a:solidFill>
                <a:effectLst/>
                <a:latin typeface="+mn-lt"/>
                <a:ea typeface="+mn-ea"/>
                <a:cs typeface="+mn-cs"/>
              </a:rPr>
              <a:t>can file </a:t>
            </a:r>
            <a:r>
              <a:rPr lang="en-US" sz="1200" kern="1200" dirty="0">
                <a:solidFill>
                  <a:schemeClr val="tx1"/>
                </a:solidFill>
                <a:effectLst/>
                <a:latin typeface="+mn-lt"/>
                <a:ea typeface="+mn-ea"/>
                <a:cs typeface="+mn-cs"/>
              </a:rPr>
              <a:t>certain applications </a:t>
            </a:r>
            <a:r>
              <a:rPr lang="en-US" sz="1200" kern="1200">
                <a:solidFill>
                  <a:schemeClr val="tx1"/>
                </a:solidFill>
                <a:effectLst/>
                <a:latin typeface="+mn-lt"/>
                <a:ea typeface="+mn-ea"/>
                <a:cs typeface="+mn-cs"/>
              </a:rPr>
              <a:t>and </a:t>
            </a:r>
            <a:r>
              <a:rPr lang="en-US"/>
              <a:t>petitions </a:t>
            </a:r>
            <a:r>
              <a:rPr lang="en-US" sz="1200" kern="1200">
                <a:solidFill>
                  <a:schemeClr val="tx1"/>
                </a:solidFill>
                <a:effectLst/>
                <a:latin typeface="+mn-lt"/>
                <a:ea typeface="+mn-ea"/>
                <a:cs typeface="+mn-cs"/>
              </a:rPr>
              <a:t>online and track </a:t>
            </a:r>
            <a:r>
              <a:rPr lang="en-US"/>
              <a:t>their </a:t>
            </a:r>
            <a:r>
              <a:rPr lang="en-US" sz="1200" kern="1200">
                <a:solidFill>
                  <a:schemeClr val="tx1"/>
                </a:solidFill>
                <a:effectLst/>
                <a:latin typeface="+mn-lt"/>
                <a:ea typeface="+mn-ea"/>
                <a:cs typeface="+mn-cs"/>
              </a:rPr>
              <a:t>status.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a:defRPr/>
            </a:pPr>
            <a:r>
              <a:rPr lang="en-US" dirty="0"/>
              <a:t>Prospective</a:t>
            </a:r>
            <a:r>
              <a:rPr lang="en-US"/>
              <a:t> </a:t>
            </a:r>
            <a:r>
              <a:rPr lang="en-US" dirty="0"/>
              <a:t>petitioners </a:t>
            </a:r>
            <a:r>
              <a:rPr lang="en-US"/>
              <a:t>seeking </a:t>
            </a:r>
            <a:r>
              <a:rPr lang="en-US" sz="1200" kern="1200">
                <a:solidFill>
                  <a:schemeClr val="tx1"/>
                </a:solidFill>
                <a:effectLst/>
                <a:latin typeface="+mn-lt"/>
                <a:ea typeface="+mn-ea"/>
                <a:cs typeface="+mn-cs"/>
              </a:rPr>
              <a:t>to </a:t>
            </a:r>
            <a:r>
              <a:rPr lang="en-US"/>
              <a:t>file </a:t>
            </a:r>
            <a:r>
              <a:rPr lang="en-US" sz="1200" kern="1200">
                <a:solidFill>
                  <a:schemeClr val="tx1"/>
                </a:solidFill>
                <a:effectLst/>
                <a:latin typeface="+mn-lt"/>
                <a:ea typeface="+mn-ea"/>
                <a:cs typeface="+mn-cs"/>
              </a:rPr>
              <a:t>H-1B cap-subject </a:t>
            </a:r>
            <a:r>
              <a:rPr lang="en-US"/>
              <a:t>petitions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including </a:t>
            </a:r>
            <a:r>
              <a:rPr lang="en-US" sz="1200" kern="1200">
                <a:solidFill>
                  <a:schemeClr val="tx1"/>
                </a:solidFill>
                <a:effectLst/>
                <a:latin typeface="+mn-lt"/>
                <a:ea typeface="+mn-ea"/>
                <a:cs typeface="+mn-cs"/>
              </a:rPr>
              <a:t>those </a:t>
            </a:r>
            <a:r>
              <a:rPr lang="en-US" dirty="0"/>
              <a:t>filing</a:t>
            </a:r>
            <a:r>
              <a:rPr lang="en-US"/>
              <a:t> </a:t>
            </a:r>
            <a:r>
              <a:rPr lang="en-US" dirty="0"/>
              <a:t>for beneficiaries</a:t>
            </a:r>
            <a:r>
              <a:rPr lang="en-US"/>
              <a:t> </a:t>
            </a:r>
            <a:r>
              <a:rPr lang="en-US" sz="1200" kern="1200">
                <a:solidFill>
                  <a:schemeClr val="tx1"/>
                </a:solidFill>
                <a:effectLst/>
                <a:latin typeface="+mn-lt"/>
                <a:ea typeface="+mn-ea"/>
                <a:cs typeface="+mn-cs"/>
              </a:rPr>
              <a:t>eligible </a:t>
            </a:r>
            <a:r>
              <a:rPr lang="en-US" sz="1200" kern="1200" dirty="0">
                <a:solidFill>
                  <a:schemeClr val="tx1"/>
                </a:solidFill>
                <a:effectLst/>
                <a:latin typeface="+mn-lt"/>
                <a:ea typeface="+mn-ea"/>
                <a:cs typeface="+mn-cs"/>
              </a:rPr>
              <a:t>for the advanced degree exemption</a:t>
            </a:r>
            <a:r>
              <a:rPr lang="en-US" sz="1200" kern="1200">
                <a:solidFill>
                  <a:schemeClr val="tx1"/>
                </a:solidFill>
                <a:effectLst/>
                <a:latin typeface="+mn-lt"/>
                <a:ea typeface="+mn-ea"/>
                <a:cs typeface="+mn-cs"/>
              </a:rPr>
              <a:t>, </a:t>
            </a:r>
            <a:r>
              <a:rPr lang="en-US"/>
              <a:t>must </a:t>
            </a:r>
            <a:r>
              <a:rPr lang="en-US" sz="1200" kern="1200">
                <a:solidFill>
                  <a:schemeClr val="tx1"/>
                </a:solidFill>
                <a:effectLst/>
                <a:latin typeface="+mn-lt"/>
                <a:ea typeface="+mn-ea"/>
                <a:cs typeface="+mn-cs"/>
              </a:rPr>
              <a:t>first </a:t>
            </a:r>
            <a:r>
              <a:rPr lang="en-US" dirty="0"/>
              <a:t>electronically</a:t>
            </a:r>
            <a:r>
              <a:rPr lang="en-US"/>
              <a:t> </a:t>
            </a:r>
            <a:r>
              <a:rPr lang="en-US" sz="1200" kern="1200">
                <a:solidFill>
                  <a:schemeClr val="tx1"/>
                </a:solidFill>
                <a:effectLst/>
                <a:latin typeface="+mn-lt"/>
                <a:ea typeface="+mn-ea"/>
                <a:cs typeface="+mn-cs"/>
              </a:rPr>
              <a:t>register with USCIS</a:t>
            </a:r>
            <a:r>
              <a:rPr lang="en-US" dirty="0"/>
              <a:t>.</a:t>
            </a:r>
          </a:p>
          <a:p>
            <a:endParaRPr lang="en-US" dirty="0"/>
          </a:p>
          <a:p>
            <a:r>
              <a:rPr lang="en-US"/>
              <a:t>Submitting </a:t>
            </a:r>
            <a:r>
              <a:rPr lang="en-US" dirty="0"/>
              <a:t>an H-1B registration requires one of two types of USCIS online accounts. The appropriate type </a:t>
            </a:r>
            <a:r>
              <a:rPr lang="en-US"/>
              <a:t>depends on</a:t>
            </a:r>
            <a:r>
              <a:rPr lang="en-US" sz="1200" kern="1200">
                <a:solidFill>
                  <a:schemeClr val="tx1"/>
                </a:solidFill>
                <a:effectLst/>
                <a:latin typeface="+mn-lt"/>
                <a:ea typeface="+mn-ea"/>
                <a:cs typeface="+mn-cs"/>
              </a:rPr>
              <a:t> the </a:t>
            </a:r>
            <a:r>
              <a:rPr lang="en-US" dirty="0"/>
              <a:t>submitter’s</a:t>
            </a:r>
            <a:r>
              <a:rPr lang="en-US"/>
              <a:t> </a:t>
            </a:r>
            <a:r>
              <a:rPr lang="en-US" dirty="0"/>
              <a:t>role:</a:t>
            </a:r>
          </a:p>
          <a:p>
            <a:pPr marL="171450" indent="-171450">
              <a:buFont typeface="Arial" panose="020B0604020202020204" pitchFamily="34" charset="0"/>
              <a:buChar char="•"/>
            </a:pPr>
            <a:r>
              <a:rPr lang="en-US"/>
              <a:t>Representatives </a:t>
            </a:r>
            <a:r>
              <a:rPr lang="en-US" dirty="0"/>
              <a:t>will </a:t>
            </a:r>
            <a:r>
              <a:rPr lang="en-US"/>
              <a:t>use </a:t>
            </a:r>
            <a:r>
              <a:rPr lang="en-US" sz="1200" kern="1200">
                <a:solidFill>
                  <a:schemeClr val="tx1"/>
                </a:solidFill>
                <a:effectLst/>
                <a:latin typeface="+mn-lt"/>
                <a:ea typeface="+mn-ea"/>
                <a:cs typeface="+mn-cs"/>
              </a:rPr>
              <a:t>the </a:t>
            </a:r>
            <a:r>
              <a:rPr lang="en-US" dirty="0"/>
              <a:t>same</a:t>
            </a:r>
            <a:r>
              <a:rPr lang="en-US"/>
              <a:t> </a:t>
            </a:r>
            <a:r>
              <a:rPr lang="en-US" dirty="0"/>
              <a:t>type of representative account that is already available and may </a:t>
            </a:r>
            <a:r>
              <a:rPr lang="en-US"/>
              <a:t>use </a:t>
            </a:r>
            <a:r>
              <a:rPr lang="en-US" sz="1200" kern="1200">
                <a:solidFill>
                  <a:schemeClr val="tx1"/>
                </a:solidFill>
                <a:effectLst/>
                <a:latin typeface="+mn-lt"/>
                <a:ea typeface="+mn-ea"/>
                <a:cs typeface="+mn-cs"/>
              </a:rPr>
              <a:t>an </a:t>
            </a:r>
            <a:r>
              <a:rPr lang="en-US" dirty="0"/>
              <a:t>existing</a:t>
            </a:r>
            <a:r>
              <a:rPr lang="en-US"/>
              <a:t> </a:t>
            </a:r>
            <a:r>
              <a:rPr lang="en-US" dirty="0"/>
              <a:t>account. Creating and using this type of account is the subject of our webinar on Feb. 11.</a:t>
            </a:r>
          </a:p>
          <a:p>
            <a:pPr marL="171450" indent="-171450">
              <a:buFont typeface="Arial" panose="020B0604020202020204" pitchFamily="34" charset="0"/>
              <a:buChar char="•"/>
            </a:pPr>
            <a:r>
              <a:rPr lang="en-US"/>
              <a:t>Prospective </a:t>
            </a:r>
            <a:r>
              <a:rPr lang="en-US" dirty="0"/>
              <a:t>petitioners submitting their own registrations (U.S. employers and U.S. agents, collectively known as “registrants”) will use a new “registrant” account that will be available </a:t>
            </a:r>
            <a:r>
              <a:rPr lang="en-US"/>
              <a:t>beginning Feb</a:t>
            </a:r>
            <a:r>
              <a:rPr lang="en-US" sz="1200" kern="1200">
                <a:solidFill>
                  <a:schemeClr val="tx1"/>
                </a:solidFill>
                <a:effectLst/>
                <a:latin typeface="+mn-lt"/>
                <a:ea typeface="+mn-ea"/>
                <a:cs typeface="+mn-cs"/>
              </a:rPr>
              <a:t>. </a:t>
            </a:r>
            <a:r>
              <a:rPr lang="en-US" dirty="0"/>
              <a:t>24</a:t>
            </a:r>
            <a:r>
              <a:rPr lang="en-US"/>
              <a:t>.</a:t>
            </a:r>
            <a:endParaRPr lang="en-US" dirty="0"/>
          </a:p>
          <a:p>
            <a:endParaRPr lang="en-US" dirty="0"/>
          </a:p>
          <a:p>
            <a:pPr>
              <a:defRPr/>
            </a:pPr>
            <a:r>
              <a:rPr lang="en-US" sz="1200" kern="1200">
                <a:solidFill>
                  <a:schemeClr val="tx1"/>
                </a:solidFill>
                <a:effectLst/>
                <a:latin typeface="+mn-lt"/>
                <a:ea typeface="+mn-ea"/>
                <a:cs typeface="+mn-cs"/>
              </a:rPr>
              <a:t>There </a:t>
            </a:r>
            <a:r>
              <a:rPr lang="en-US" sz="1200" kern="1200" dirty="0">
                <a:solidFill>
                  <a:schemeClr val="tx1"/>
                </a:solidFill>
                <a:effectLst/>
                <a:latin typeface="+mn-lt"/>
                <a:ea typeface="+mn-ea"/>
                <a:cs typeface="+mn-cs"/>
              </a:rPr>
              <a:t>is a $10 </a:t>
            </a:r>
            <a:r>
              <a:rPr lang="en-US" sz="1200" kern="1200">
                <a:solidFill>
                  <a:schemeClr val="tx1"/>
                </a:solidFill>
                <a:effectLst/>
                <a:latin typeface="+mn-lt"/>
                <a:ea typeface="+mn-ea"/>
                <a:cs typeface="+mn-cs"/>
              </a:rPr>
              <a:t>H-1B fee </a:t>
            </a:r>
            <a:r>
              <a:rPr lang="en-US" dirty="0"/>
              <a:t>to</a:t>
            </a:r>
            <a:r>
              <a:rPr lang="en-US"/>
              <a:t> register </a:t>
            </a:r>
            <a:r>
              <a:rPr lang="en-US" sz="1200" kern="1200">
                <a:solidFill>
                  <a:schemeClr val="tx1"/>
                </a:solidFill>
                <a:effectLst/>
                <a:latin typeface="+mn-lt"/>
                <a:ea typeface="+mn-ea"/>
                <a:cs typeface="+mn-cs"/>
              </a:rPr>
              <a:t>each </a:t>
            </a:r>
            <a:r>
              <a:rPr lang="en-US" sz="1200" u="none" strike="noStrike" kern="1200">
                <a:solidFill>
                  <a:schemeClr val="tx1"/>
                </a:solidFill>
                <a:effectLst/>
                <a:latin typeface="+mn-lt"/>
                <a:ea typeface="+mn-ea"/>
                <a:cs typeface="+mn-cs"/>
              </a:rPr>
              <a:t>beneficiary </a:t>
            </a:r>
            <a:r>
              <a:rPr lang="en-US" dirty="0"/>
              <a:t>for</a:t>
            </a:r>
            <a:r>
              <a:rPr lang="en-US"/>
              <a:t> </a:t>
            </a:r>
            <a:r>
              <a:rPr lang="en-US" dirty="0"/>
              <a:t>the H-1B </a:t>
            </a:r>
            <a:r>
              <a:rPr lang="en-US"/>
              <a:t>selection process</a:t>
            </a:r>
            <a:r>
              <a:rPr lang="en-US" sz="1200" kern="1200">
                <a:solidFill>
                  <a:schemeClr val="tx1"/>
                </a:solidFill>
                <a:effectLst/>
                <a:latin typeface="+mn-lt"/>
                <a:ea typeface="+mn-ea"/>
                <a:cs typeface="+mn-cs"/>
              </a:rPr>
              <a:t>. </a:t>
            </a:r>
            <a:r>
              <a:rPr lang="en-US"/>
              <a:t> </a:t>
            </a:r>
            <a:r>
              <a:rPr lang="en-US" sz="1200" kern="1200">
                <a:solidFill>
                  <a:schemeClr val="tx1"/>
                </a:solidFill>
                <a:effectLst/>
                <a:latin typeface="+mn-lt"/>
                <a:ea typeface="+mn-ea"/>
                <a:cs typeface="+mn-cs"/>
              </a:rPr>
              <a:t>However, the </a:t>
            </a:r>
            <a:r>
              <a:rPr lang="en-US"/>
              <a:t>USCIS </a:t>
            </a:r>
            <a:r>
              <a:rPr lang="en-US" sz="1200" kern="1200">
                <a:solidFill>
                  <a:schemeClr val="tx1"/>
                </a:solidFill>
                <a:effectLst/>
                <a:latin typeface="+mn-lt"/>
                <a:ea typeface="+mn-ea"/>
                <a:cs typeface="+mn-cs"/>
              </a:rPr>
              <a:t>online account</a:t>
            </a:r>
            <a:r>
              <a:rPr lang="en-US" dirty="0"/>
              <a:t> </a:t>
            </a:r>
            <a:r>
              <a:rPr lang="en-US"/>
              <a:t>itself </a:t>
            </a:r>
            <a:r>
              <a:rPr lang="en-US" dirty="0"/>
              <a:t>is </a:t>
            </a:r>
            <a:r>
              <a:rPr lang="en-US"/>
              <a:t>free</a:t>
            </a:r>
            <a:r>
              <a:rPr lang="en-US" sz="1200" kern="120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a:defRPr/>
            </a:pPr>
            <a:endParaRPr lang="en-US" dirty="0"/>
          </a:p>
          <a:p>
            <a:pPr lvl="0"/>
            <a:r>
              <a:rPr lang="en-US" sz="1200" kern="1200">
                <a:solidFill>
                  <a:schemeClr val="tx1"/>
                </a:solidFill>
                <a:effectLst/>
                <a:latin typeface="+mn-lt"/>
                <a:ea typeface="+mn-ea"/>
                <a:cs typeface="+mn-cs"/>
              </a:rPr>
              <a:t>During </a:t>
            </a:r>
            <a:r>
              <a:rPr lang="en-US" sz="1200" kern="1200" dirty="0">
                <a:solidFill>
                  <a:schemeClr val="tx1"/>
                </a:solidFill>
                <a:effectLst/>
                <a:latin typeface="+mn-lt"/>
                <a:ea typeface="+mn-ea"/>
                <a:cs typeface="+mn-cs"/>
              </a:rPr>
              <a:t>today’s presentation, we will show you how to </a:t>
            </a:r>
            <a:r>
              <a:rPr lang="en-US" sz="1200" kern="1200">
                <a:solidFill>
                  <a:schemeClr val="tx1"/>
                </a:solidFill>
                <a:effectLst/>
                <a:latin typeface="+mn-lt"/>
                <a:ea typeface="+mn-ea"/>
                <a:cs typeface="+mn-cs"/>
              </a:rPr>
              <a:t>create </a:t>
            </a:r>
            <a:r>
              <a:rPr lang="en-US" dirty="0"/>
              <a:t>a</a:t>
            </a:r>
            <a:r>
              <a:rPr lang="en-US"/>
              <a:t> registrant </a:t>
            </a:r>
            <a:r>
              <a:rPr lang="en-US" sz="1200" kern="1200">
                <a:solidFill>
                  <a:schemeClr val="tx1"/>
                </a:solidFill>
                <a:effectLst/>
                <a:latin typeface="+mn-lt"/>
                <a:ea typeface="+mn-ea"/>
                <a:cs typeface="+mn-cs"/>
              </a:rPr>
              <a:t>account</a:t>
            </a:r>
            <a:r>
              <a:rPr lang="en-US" sz="1200" kern="1200" dirty="0">
                <a:solidFill>
                  <a:schemeClr val="tx1"/>
                </a:solidFill>
                <a:effectLst/>
                <a:latin typeface="+mn-lt"/>
                <a:ea typeface="+mn-ea"/>
                <a:cs typeface="+mn-cs"/>
              </a:rPr>
              <a:t>, how to submit an electronic H-1B registration on behalf </a:t>
            </a:r>
            <a:r>
              <a:rPr lang="en-US" sz="1200" kern="1200">
                <a:solidFill>
                  <a:schemeClr val="tx1"/>
                </a:solidFill>
                <a:effectLst/>
                <a:latin typeface="+mn-lt"/>
                <a:ea typeface="+mn-ea"/>
                <a:cs typeface="+mn-cs"/>
              </a:rPr>
              <a:t>of </a:t>
            </a:r>
            <a:r>
              <a:rPr lang="en-US"/>
              <a:t>beneficiaries,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and how</a:t>
            </a:r>
            <a:r>
              <a:rPr lang="en-US" dirty="0"/>
              <a:t> to</a:t>
            </a:r>
            <a:r>
              <a:rPr lang="en-US" sz="1200" kern="1200" dirty="0">
                <a:solidFill>
                  <a:schemeClr val="tx1"/>
                </a:solidFill>
                <a:effectLst/>
                <a:latin typeface="+mn-lt"/>
                <a:ea typeface="+mn-ea"/>
                <a:cs typeface="+mn-cs"/>
              </a:rPr>
              <a:t> pay the fee </a:t>
            </a:r>
            <a:r>
              <a:rPr lang="en-US" sz="1200" u="none" kern="1200" dirty="0">
                <a:solidFill>
                  <a:schemeClr val="tx1"/>
                </a:solidFill>
                <a:effectLst/>
                <a:latin typeface="+mn-lt"/>
                <a:ea typeface="+mn-ea"/>
                <a:cs typeface="+mn-cs"/>
              </a:rPr>
              <a:t>for each registration submitted, whether separately or</a:t>
            </a:r>
            <a:r>
              <a:rPr lang="en-US" sz="1200" u="none" kern="1200" baseline="0" dirty="0">
                <a:solidFill>
                  <a:schemeClr val="tx1"/>
                </a:solidFill>
                <a:effectLst/>
                <a:latin typeface="+mn-lt"/>
                <a:ea typeface="+mn-ea"/>
                <a:cs typeface="+mn-cs"/>
              </a:rPr>
              <a:t> in a batch</a:t>
            </a:r>
            <a:r>
              <a:rPr lang="en-US" sz="1200" u="none"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filing online, you can be sure that: </a:t>
            </a:r>
          </a:p>
          <a:p>
            <a:pPr lvl="0"/>
            <a:r>
              <a:rPr lang="en-US" sz="1200" kern="1200" dirty="0">
                <a:solidFill>
                  <a:schemeClr val="tx1"/>
                </a:solidFill>
                <a:effectLst/>
                <a:latin typeface="+mn-lt"/>
                <a:ea typeface="+mn-ea"/>
                <a:cs typeface="+mn-cs"/>
              </a:rPr>
              <a:t>You filled out all the required parts of the registration; </a:t>
            </a:r>
          </a:p>
          <a:p>
            <a:pPr lvl="0"/>
            <a:r>
              <a:rPr lang="en-US" sz="1200" kern="1200" dirty="0">
                <a:solidFill>
                  <a:schemeClr val="tx1"/>
                </a:solidFill>
                <a:effectLst/>
                <a:latin typeface="+mn-lt"/>
                <a:ea typeface="+mn-ea"/>
                <a:cs typeface="+mn-cs"/>
              </a:rPr>
              <a:t>You will receive an online confirmation once USCIS receives your registration. </a:t>
            </a:r>
          </a:p>
          <a:p>
            <a:pPr lvl="0"/>
            <a:r>
              <a:rPr lang="en-US" sz="1200" kern="1200" dirty="0">
                <a:solidFill>
                  <a:schemeClr val="tx1"/>
                </a:solidFill>
                <a:effectLst/>
                <a:latin typeface="+mn-lt"/>
                <a:ea typeface="+mn-ea"/>
                <a:cs typeface="+mn-cs"/>
              </a:rPr>
              <a:t>You will also be able to:</a:t>
            </a: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Receive automatic updates concerning your registration; and</a:t>
            </a:r>
          </a:p>
          <a:p>
            <a:pPr lvl="1"/>
            <a:r>
              <a:rPr lang="en-US" sz="1200" kern="1200" dirty="0">
                <a:solidFill>
                  <a:schemeClr val="tx1"/>
                </a:solidFill>
                <a:effectLst/>
                <a:latin typeface="+mn-lt"/>
                <a:ea typeface="+mn-ea"/>
                <a:cs typeface="+mn-cs"/>
              </a:rPr>
              <a:t>Conveniently and securely pay registration fees online.</a:t>
            </a:r>
          </a:p>
          <a:p>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a:t>
            </a:fld>
            <a:endParaRPr lang="en-US" dirty="0"/>
          </a:p>
        </p:txBody>
      </p:sp>
    </p:spTree>
    <p:extLst>
      <p:ext uri="{BB962C8B-B14F-4D97-AF65-F5344CB8AC3E}">
        <p14:creationId xmlns:p14="http://schemas.microsoft.com/office/powerpoint/2010/main" val="327279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H-1B Registration– slide 10</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now we will start the registration. </a:t>
            </a:r>
          </a:p>
          <a:p>
            <a:pPr lvl="0"/>
            <a:r>
              <a:rPr lang="en-US" sz="1200" kern="1200" baseline="0" dirty="0">
                <a:solidFill>
                  <a:schemeClr val="tx1"/>
                </a:solidFill>
                <a:effectLst/>
                <a:latin typeface="+mn-lt"/>
                <a:ea typeface="+mn-ea"/>
                <a:cs typeface="+mn-cs"/>
              </a:rPr>
              <a:t>Click “File a registration,” to begin. </a:t>
            </a:r>
          </a:p>
          <a:p>
            <a:pPr lvl="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r>
              <a:rPr lang="en-US" baseline="0" dirty="0"/>
              <a:t> this page </a:t>
            </a:r>
            <a:r>
              <a:rPr lang="en-US" dirty="0"/>
              <a:t>you will have the option to</a:t>
            </a:r>
            <a:r>
              <a:rPr lang="en-US" baseline="0" dirty="0"/>
              <a:t> enter your representative passcode, if applicable, to sign any G-28s </a:t>
            </a:r>
            <a:r>
              <a:rPr lang="en-US" baseline="0" dirty="0" smtClean="0"/>
              <a:t>prepared </a:t>
            </a:r>
            <a:r>
              <a:rPr lang="en-US" baseline="0" dirty="0"/>
              <a:t>for you by your attorney or representative.</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10</a:t>
            </a:fld>
            <a:endParaRPr lang="en-US" dirty="0"/>
          </a:p>
        </p:txBody>
      </p:sp>
    </p:spTree>
    <p:extLst>
      <p:ext uri="{BB962C8B-B14F-4D97-AF65-F5344CB8AC3E}">
        <p14:creationId xmlns:p14="http://schemas.microsoft.com/office/powerpoint/2010/main" val="1803544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H-1B Registration– slide 11</a:t>
            </a:r>
            <a:endParaRPr lang="en-US" sz="1200" kern="1200" dirty="0">
              <a:solidFill>
                <a:schemeClr val="tx1"/>
              </a:solidFill>
              <a:effectLst/>
              <a:latin typeface="+mn-lt"/>
              <a:ea typeface="+mn-ea"/>
              <a:cs typeface="+mn-cs"/>
            </a:endParaRPr>
          </a:p>
          <a:p>
            <a:r>
              <a:rPr lang="en-US" dirty="0"/>
              <a:t>This is the H-1B </a:t>
            </a:r>
            <a:r>
              <a:rPr lang="en-US" u="none" dirty="0"/>
              <a:t>registration</a:t>
            </a:r>
            <a:r>
              <a:rPr lang="en-US" dirty="0"/>
              <a:t> overview</a:t>
            </a:r>
            <a:r>
              <a:rPr lang="en-US" baseline="0" dirty="0"/>
              <a:t> page. It provides an overview of the H-1B registration requirement, selection process, eligibility requirements and $10 fee per registration.</a:t>
            </a:r>
          </a:p>
          <a:p>
            <a:endParaRPr lang="en-US" baseline="0" dirty="0"/>
          </a:p>
          <a:p>
            <a:r>
              <a:rPr lang="en-US" baseline="0" dirty="0"/>
              <a:t>The page also notifies you that you may submit only one registration per beneficiary in any fiscal year. If you submit more than one registration per beneficiary in the same fiscal year, all registrations </a:t>
            </a:r>
            <a:r>
              <a:rPr lang="en-US" u="none" dirty="0"/>
              <a:t>submitted by your company or entity </a:t>
            </a:r>
            <a:r>
              <a:rPr lang="en-US" baseline="0" dirty="0"/>
              <a:t>for this particular beneficiary will be considered invalid and deleted from the selection</a:t>
            </a:r>
            <a:r>
              <a:rPr lang="en-US" dirty="0"/>
              <a:t> process</a:t>
            </a:r>
            <a:r>
              <a:rPr lang="en-US" baseline="0" dirty="0"/>
              <a:t>. </a:t>
            </a:r>
          </a:p>
          <a:p>
            <a:endParaRPr lang="en-US" dirty="0"/>
          </a:p>
          <a:p>
            <a:r>
              <a:rPr lang="en-US" baseline="0" dirty="0"/>
              <a:t>Only this beneficiary will be deleted from the</a:t>
            </a:r>
            <a:r>
              <a:rPr lang="en-US" dirty="0"/>
              <a:t> selection process</a:t>
            </a:r>
            <a:r>
              <a:rPr lang="en-US" baseline="0" dirty="0"/>
              <a:t>. If you properly submitted other registrations for different beneficiaries, these valid </a:t>
            </a:r>
            <a:r>
              <a:rPr lang="en-US" u="none" baseline="0" dirty="0" smtClean="0"/>
              <a:t>registrations </a:t>
            </a:r>
            <a:r>
              <a:rPr lang="en-US" baseline="0" dirty="0" smtClean="0"/>
              <a:t>will </a:t>
            </a:r>
            <a:r>
              <a:rPr lang="en-US" baseline="0" dirty="0"/>
              <a:t>remain in the system for the selection process.</a:t>
            </a:r>
          </a:p>
          <a:p>
            <a:endParaRPr lang="en-US" baseline="0" dirty="0"/>
          </a:p>
          <a:p>
            <a:r>
              <a:rPr lang="en-US" baseline="0" dirty="0"/>
              <a:t>You have until March 20, while the </a:t>
            </a:r>
            <a:r>
              <a:rPr lang="en-US" u="none" baseline="0" dirty="0"/>
              <a:t>initial</a:t>
            </a:r>
            <a:r>
              <a:rPr lang="en-US" baseline="0" dirty="0"/>
              <a:t> registration period is still open, to log into your account, review all of your H-1B registrations and delete any duplicate registrations. </a:t>
            </a:r>
          </a:p>
          <a:p>
            <a:endParaRPr lang="en-US" baseline="0" dirty="0"/>
          </a:p>
          <a:p>
            <a:pPr>
              <a:defRPr/>
            </a:pPr>
            <a:r>
              <a:rPr lang="en-US" u="none" dirty="0"/>
              <a:t>You can submit registrations for up to 250 beneficiaries as part of one payment and submission. If you wish to register more than 250 beneficiaries, simply repeat this submission and payment process again. </a:t>
            </a:r>
          </a:p>
          <a:p>
            <a:pPr>
              <a:defRPr/>
            </a:pPr>
            <a:endParaRPr lang="en-US" u="sng" dirty="0"/>
          </a:p>
          <a:p>
            <a:pPr>
              <a:defRPr/>
            </a:pPr>
            <a:r>
              <a:rPr lang="en-US" u="none" dirty="0"/>
              <a:t>Although you can only submit registrations for up to 250 beneficiaries at a time, there is no overall limit on the total number of </a:t>
            </a:r>
            <a:r>
              <a:rPr lang="en-US" u="none" dirty="0" smtClean="0"/>
              <a:t>registration</a:t>
            </a:r>
            <a:r>
              <a:rPr lang="en-US" u="none" baseline="0" dirty="0" smtClean="0"/>
              <a:t>s</a:t>
            </a:r>
            <a:r>
              <a:rPr lang="en-US" u="none" dirty="0" smtClean="0"/>
              <a:t> </a:t>
            </a:r>
            <a:r>
              <a:rPr lang="en-US" u="none" dirty="0"/>
              <a:t>you can submit per employer/agent. </a:t>
            </a:r>
            <a:endParaRPr lang="en-US" u="none" strike="sngStrike" dirty="0"/>
          </a:p>
          <a:p>
            <a:endParaRPr lang="en-US" baseline="0" dirty="0"/>
          </a:p>
          <a:p>
            <a:r>
              <a:rPr lang="en-US" baseline="0" dirty="0"/>
              <a:t>Click the “Next” button after you review all of the information on this page. </a:t>
            </a:r>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11</a:t>
            </a:fld>
            <a:endParaRPr lang="en-US" dirty="0"/>
          </a:p>
        </p:txBody>
      </p:sp>
    </p:spTree>
    <p:extLst>
      <p:ext uri="{BB962C8B-B14F-4D97-AF65-F5344CB8AC3E}">
        <p14:creationId xmlns:p14="http://schemas.microsoft.com/office/powerpoint/2010/main" val="122772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H-1B Registration– slide 12</a:t>
            </a:r>
            <a:endParaRPr lang="en-US" sz="1200" kern="1200" dirty="0">
              <a:solidFill>
                <a:schemeClr val="tx1"/>
              </a:solidFill>
              <a:effectLst/>
              <a:latin typeface="+mn-lt"/>
              <a:ea typeface="+mn-ea"/>
              <a:cs typeface="+mn-cs"/>
            </a:endParaRPr>
          </a:p>
          <a:p>
            <a:r>
              <a:rPr lang="en-US" dirty="0"/>
              <a:t>The</a:t>
            </a:r>
            <a:r>
              <a:rPr lang="en-US" baseline="0" dirty="0"/>
              <a:t> next H-1B overview page provides you with instructions on how to continue filling out your H-1B registration, should you need to sign out of your account and complete the draft at a later </a:t>
            </a:r>
            <a:r>
              <a:rPr lang="en-US" baseline="0"/>
              <a:t>time.</a:t>
            </a:r>
            <a:endParaRPr lang="en-US" dirty="0"/>
          </a:p>
          <a:p>
            <a:r>
              <a:rPr lang="en-US" baseline="0"/>
              <a:t> </a:t>
            </a:r>
            <a:endParaRPr lang="en-US" baseline="0" dirty="0"/>
          </a:p>
          <a:p>
            <a:r>
              <a:rPr lang="en-US" baseline="0" dirty="0"/>
              <a:t>The page also provides a copy of the DHS Privacy Notice and an overview of the Paper</a:t>
            </a:r>
            <a:r>
              <a:rPr lang="en-US" u="none" baseline="0" dirty="0"/>
              <a:t>work</a:t>
            </a:r>
            <a:r>
              <a:rPr lang="en-US" baseline="0" dirty="0"/>
              <a:t> Reduction Act. </a:t>
            </a:r>
          </a:p>
          <a:p>
            <a:r>
              <a:rPr lang="en-US" baseline="0" dirty="0"/>
              <a:t>Click </a:t>
            </a:r>
            <a:r>
              <a:rPr lang="en-US" baseline="0"/>
              <a:t>“Start</a:t>
            </a:r>
            <a:r>
              <a:rPr lang="en-US"/>
              <a:t>”</a:t>
            </a:r>
            <a:r>
              <a:rPr lang="en-US" baseline="0"/>
              <a:t> </a:t>
            </a:r>
            <a:r>
              <a:rPr lang="en-US" baseline="0" dirty="0"/>
              <a:t>to proceed. </a:t>
            </a:r>
            <a:endParaRPr lang="en-US" dirty="0"/>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12</a:t>
            </a:fld>
            <a:endParaRPr lang="en-US" dirty="0"/>
          </a:p>
        </p:txBody>
      </p:sp>
    </p:spTree>
    <p:extLst>
      <p:ext uri="{BB962C8B-B14F-4D97-AF65-F5344CB8AC3E}">
        <p14:creationId xmlns:p14="http://schemas.microsoft.com/office/powerpoint/2010/main" val="369448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Registrant</a:t>
            </a:r>
            <a:r>
              <a:rPr lang="en-US" sz="1200" b="1" kern="1200" baseline="0" dirty="0">
                <a:solidFill>
                  <a:schemeClr val="tx1"/>
                </a:solidFill>
                <a:effectLst/>
                <a:latin typeface="+mn-lt"/>
                <a:ea typeface="+mn-ea"/>
                <a:cs typeface="+mn-cs"/>
              </a:rPr>
              <a:t> Information </a:t>
            </a:r>
            <a:r>
              <a:rPr lang="en-US" sz="1200" b="1" kern="1200" dirty="0">
                <a:solidFill>
                  <a:schemeClr val="tx1"/>
                </a:solidFill>
                <a:effectLst/>
                <a:latin typeface="+mn-lt"/>
                <a:ea typeface="+mn-ea"/>
                <a:cs typeface="+mn-cs"/>
              </a:rPr>
              <a:t>– slide 13</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“About Registrant” is the first tab you will see when you start to submit the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You will begin by entering information for you, </a:t>
            </a:r>
            <a:r>
              <a:rPr lang="en-US" u="none" dirty="0"/>
              <a:t>the prospective petitioner,</a:t>
            </a:r>
            <a:r>
              <a:rPr lang="en-US" u="none" baseline="0" dirty="0"/>
              <a:t> </a:t>
            </a:r>
            <a:r>
              <a:rPr lang="en-US" sz="1200" kern="1200" baseline="0" dirty="0">
                <a:solidFill>
                  <a:schemeClr val="tx1"/>
                </a:solidFill>
                <a:effectLst/>
                <a:latin typeface="+mn-lt"/>
                <a:ea typeface="+mn-ea"/>
                <a:cs typeface="+mn-cs"/>
              </a:rPr>
              <a:t>that is registering </a:t>
            </a:r>
            <a:r>
              <a:rPr lang="en-US" u="none" dirty="0"/>
              <a:t>on behalf of </a:t>
            </a:r>
            <a:r>
              <a:rPr lang="en-US" sz="1200" kern="1200" baseline="0" dirty="0">
                <a:solidFill>
                  <a:schemeClr val="tx1"/>
                </a:solidFill>
                <a:effectLst/>
                <a:latin typeface="+mn-lt"/>
                <a:ea typeface="+mn-ea"/>
                <a:cs typeface="+mn-cs"/>
              </a:rPr>
              <a:t>a prospective beneficiary.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Enter the legal name and the Doing Business As name of your company or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you do not have a Doing Business As name, select the box to indicate this.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58CFF1-88C1-4F05-9E8D-385B3BCF7A02}" type="slidenum">
              <a:rPr lang="en-US" smtClean="0"/>
              <a:t>13</a:t>
            </a:fld>
            <a:endParaRPr lang="en-US" dirty="0"/>
          </a:p>
        </p:txBody>
      </p:sp>
    </p:spTree>
    <p:extLst>
      <p:ext uri="{BB962C8B-B14F-4D97-AF65-F5344CB8AC3E}">
        <p14:creationId xmlns:p14="http://schemas.microsoft.com/office/powerpoint/2010/main" val="2056100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Signatory</a:t>
            </a:r>
            <a:r>
              <a:rPr lang="en-US" sz="1200" b="1" kern="1200" baseline="0" dirty="0">
                <a:solidFill>
                  <a:schemeClr val="tx1"/>
                </a:solidFill>
                <a:effectLst/>
                <a:latin typeface="+mn-lt"/>
                <a:ea typeface="+mn-ea"/>
                <a:cs typeface="+mn-cs"/>
              </a:rPr>
              <a:t> Information </a:t>
            </a:r>
            <a:r>
              <a:rPr lang="en-US" sz="1200" b="1" kern="1200" dirty="0">
                <a:solidFill>
                  <a:schemeClr val="tx1"/>
                </a:solidFill>
                <a:effectLst/>
                <a:latin typeface="+mn-lt"/>
                <a:ea typeface="+mn-ea"/>
                <a:cs typeface="+mn-cs"/>
              </a:rPr>
              <a:t>– slide 14</a:t>
            </a:r>
          </a:p>
          <a:p>
            <a:pPr lvl="0"/>
            <a:r>
              <a:rPr lang="en-US" sz="1200" kern="1200" dirty="0">
                <a:solidFill>
                  <a:schemeClr val="tx1"/>
                </a:solidFill>
                <a:effectLst/>
                <a:latin typeface="+mn-lt"/>
                <a:ea typeface="+mn-ea"/>
                <a:cs typeface="+mn-cs"/>
              </a:rPr>
              <a:t>Next, you </a:t>
            </a:r>
            <a:r>
              <a:rPr lang="en-US" sz="1200" kern="1200" baseline="0" dirty="0">
                <a:solidFill>
                  <a:schemeClr val="tx1"/>
                </a:solidFill>
                <a:effectLst/>
                <a:latin typeface="+mn-lt"/>
                <a:ea typeface="+mn-ea"/>
                <a:cs typeface="+mn-cs"/>
              </a:rPr>
              <a:t>will enter information for the Authorized Signatory.</a:t>
            </a:r>
          </a:p>
          <a:p>
            <a:pPr lvl="0"/>
            <a:r>
              <a:rPr lang="en-US" sz="1200" kern="1200" baseline="0" dirty="0">
                <a:solidFill>
                  <a:schemeClr val="tx1"/>
                </a:solidFill>
                <a:effectLst/>
                <a:latin typeface="+mn-lt"/>
                <a:ea typeface="+mn-ea"/>
                <a:cs typeface="+mn-cs"/>
              </a:rPr>
              <a:t>The Authorized Signatory is </a:t>
            </a:r>
            <a:r>
              <a:rPr lang="en-US" sz="1200" u="none" kern="1200" baseline="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person at your company </a:t>
            </a:r>
            <a:r>
              <a:rPr lang="en-US" sz="1200" kern="1200" baseline="0">
                <a:solidFill>
                  <a:schemeClr val="tx1"/>
                </a:solidFill>
                <a:effectLst/>
                <a:latin typeface="+mn-lt"/>
                <a:ea typeface="+mn-ea"/>
                <a:cs typeface="+mn-cs"/>
              </a:rPr>
              <a:t>or </a:t>
            </a:r>
            <a:r>
              <a:rPr lang="en-US" sz="1200" kern="1200" baseline="0" smtClean="0">
                <a:solidFill>
                  <a:schemeClr val="tx1"/>
                </a:solidFill>
                <a:effectLst/>
                <a:latin typeface="+mn-lt"/>
                <a:ea typeface="+mn-ea"/>
                <a:cs typeface="+mn-cs"/>
              </a:rPr>
              <a:t>organization </a:t>
            </a:r>
            <a:r>
              <a:rPr lang="en-US" sz="1200" kern="1200" baseline="0" dirty="0">
                <a:solidFill>
                  <a:schemeClr val="tx1"/>
                </a:solidFill>
                <a:effectLst/>
                <a:latin typeface="+mn-lt"/>
                <a:ea typeface="+mn-ea"/>
                <a:cs typeface="+mn-cs"/>
              </a:rPr>
              <a:t>who is authorized </a:t>
            </a:r>
            <a:r>
              <a:rPr lang="en-US" sz="1200" b="0" i="0" kern="1200" dirty="0">
                <a:solidFill>
                  <a:schemeClr val="tx1"/>
                </a:solidFill>
                <a:effectLst/>
                <a:latin typeface="+mn-lt"/>
                <a:ea typeface="+mn-ea"/>
                <a:cs typeface="+mn-cs"/>
              </a:rPr>
              <a:t>to sign legal documents on behalf</a:t>
            </a:r>
            <a:r>
              <a:rPr lang="en-US" sz="1200" b="0" i="0" kern="1200" baseline="0" dirty="0">
                <a:solidFill>
                  <a:schemeClr val="tx1"/>
                </a:solidFill>
                <a:effectLst/>
                <a:latin typeface="+mn-lt"/>
                <a:ea typeface="+mn-ea"/>
                <a:cs typeface="+mn-cs"/>
              </a:rPr>
              <a:t> of the company or organization. </a:t>
            </a:r>
            <a:r>
              <a:rPr lang="en-US" sz="1200" kern="1200" baseline="0" dirty="0">
                <a:solidFill>
                  <a:schemeClr val="tx1"/>
                </a:solidFill>
                <a:effectLst/>
                <a:latin typeface="+mn-lt"/>
                <a:ea typeface="+mn-ea"/>
                <a:cs typeface="+mn-cs"/>
              </a:rPr>
              <a:t>Enter the first,</a:t>
            </a:r>
            <a:r>
              <a:rPr lang="en-US" sz="1200" kern="1200" dirty="0">
                <a:solidFill>
                  <a:schemeClr val="tx1"/>
                </a:solidFill>
                <a:effectLst/>
                <a:latin typeface="+mn-lt"/>
                <a:ea typeface="+mn-ea"/>
                <a:cs typeface="+mn-cs"/>
              </a:rPr>
              <a:t> last and</a:t>
            </a:r>
            <a:r>
              <a:rPr lang="en-US" sz="1200" kern="1200" baseline="0" dirty="0">
                <a:solidFill>
                  <a:schemeClr val="tx1"/>
                </a:solidFill>
                <a:effectLst/>
                <a:latin typeface="+mn-lt"/>
                <a:ea typeface="+mn-ea"/>
                <a:cs typeface="+mn-cs"/>
              </a:rPr>
              <a:t> middle name, if applicable, title, phone number and </a:t>
            </a:r>
            <a:r>
              <a:rPr lang="en-US" sz="1200" kern="1200" baseline="0">
                <a:solidFill>
                  <a:schemeClr val="tx1"/>
                </a:solidFill>
                <a:effectLst/>
                <a:latin typeface="+mn-lt"/>
                <a:ea typeface="+mn-ea"/>
                <a:cs typeface="+mn-cs"/>
              </a:rPr>
              <a:t>email </a:t>
            </a:r>
            <a:r>
              <a:rPr lang="en-US" sz="1200" kern="1200" baseline="0" smtClean="0">
                <a:solidFill>
                  <a:schemeClr val="tx1"/>
                </a:solidFill>
                <a:effectLst/>
                <a:latin typeface="+mn-lt"/>
                <a:ea typeface="+mn-ea"/>
                <a:cs typeface="+mn-cs"/>
              </a:rPr>
              <a:t>address </a:t>
            </a:r>
            <a:r>
              <a:rPr lang="en-US" sz="1200" kern="1200" baseline="0" dirty="0">
                <a:solidFill>
                  <a:schemeClr val="tx1"/>
                </a:solidFill>
                <a:effectLst/>
                <a:latin typeface="+mn-lt"/>
                <a:ea typeface="+mn-ea"/>
                <a:cs typeface="+mn-cs"/>
              </a:rPr>
              <a:t>for the Authorized Signatory.</a:t>
            </a:r>
          </a:p>
          <a:p>
            <a:pPr lvl="0"/>
            <a:r>
              <a:rPr lang="en-US" sz="1200" kern="1200" baseline="0" dirty="0">
                <a:solidFill>
                  <a:schemeClr val="tx1"/>
                </a:solidFill>
                <a:effectLst/>
                <a:latin typeface="+mn-lt"/>
                <a:ea typeface="+mn-ea"/>
                <a:cs typeface="+mn-cs"/>
              </a:rPr>
              <a:t>Then click “Next.”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14</a:t>
            </a:fld>
            <a:endParaRPr lang="en-US" dirty="0"/>
          </a:p>
        </p:txBody>
      </p:sp>
    </p:spTree>
    <p:extLst>
      <p:ext uri="{BB962C8B-B14F-4D97-AF65-F5344CB8AC3E}">
        <p14:creationId xmlns:p14="http://schemas.microsoft.com/office/powerpoint/2010/main" val="203980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Beneficiary</a:t>
            </a:r>
            <a:r>
              <a:rPr lang="en-US" sz="1200" b="1" kern="1200" baseline="0" dirty="0">
                <a:solidFill>
                  <a:schemeClr val="tx1"/>
                </a:solidFill>
                <a:effectLst/>
                <a:latin typeface="+mn-lt"/>
                <a:ea typeface="+mn-ea"/>
                <a:cs typeface="+mn-cs"/>
              </a:rPr>
              <a:t> Information – slide 15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next tab you will see is “About</a:t>
            </a:r>
            <a:r>
              <a:rPr lang="en-US" sz="1200" b="0" kern="1200" baseline="0" dirty="0">
                <a:solidFill>
                  <a:schemeClr val="tx1"/>
                </a:solidFill>
                <a:effectLst/>
                <a:latin typeface="+mn-lt"/>
                <a:ea typeface="+mn-ea"/>
                <a:cs typeface="+mn-cs"/>
              </a:rPr>
              <a:t> Beneficiary.”</a:t>
            </a:r>
          </a:p>
          <a:p>
            <a:r>
              <a:rPr lang="en-US" b="0" dirty="0"/>
              <a:t>Click “Add beneficiary” to begin entering information for the beneficiary. This</a:t>
            </a:r>
            <a:r>
              <a:rPr lang="en-US" b="0" baseline="0" dirty="0"/>
              <a:t> is the person that your company or organization is trying to employ. </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15</a:t>
            </a:fld>
            <a:endParaRPr lang="en-US" dirty="0"/>
          </a:p>
        </p:txBody>
      </p:sp>
    </p:spTree>
    <p:extLst>
      <p:ext uri="{BB962C8B-B14F-4D97-AF65-F5344CB8AC3E}">
        <p14:creationId xmlns:p14="http://schemas.microsoft.com/office/powerpoint/2010/main" val="2991706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Beneficiary Information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slide 16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next pages, you will enter </a:t>
            </a:r>
            <a:r>
              <a:rPr lang="en-US" u="none" dirty="0"/>
              <a:t>the</a:t>
            </a:r>
            <a:r>
              <a:rPr lang="en-US" dirty="0"/>
              <a:t> </a:t>
            </a:r>
            <a:r>
              <a:rPr lang="en-US" sz="1200" kern="1200" dirty="0">
                <a:solidFill>
                  <a:schemeClr val="tx1"/>
                </a:solidFill>
                <a:effectLst/>
                <a:latin typeface="+mn-lt"/>
                <a:ea typeface="+mn-ea"/>
                <a:cs typeface="+mn-cs"/>
              </a:rPr>
              <a:t>beneficiary’s information.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On this page, you will enter</a:t>
            </a:r>
            <a:r>
              <a:rPr lang="en-US" sz="1200" u="none" kern="1200" dirty="0">
                <a:solidFill>
                  <a:schemeClr val="tx1"/>
                </a:solidFill>
                <a:effectLst/>
                <a:latin typeface="+mn-lt"/>
                <a:ea typeface="+mn-ea"/>
                <a:cs typeface="+mn-cs"/>
              </a:rPr>
              <a:t> </a:t>
            </a:r>
            <a:r>
              <a:rPr lang="en-US" u="none" dirty="0"/>
              <a:t>the</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beneficiary’s first name,</a:t>
            </a:r>
            <a:r>
              <a:rPr lang="en-US" sz="1200" kern="1200" baseline="0" dirty="0">
                <a:solidFill>
                  <a:schemeClr val="tx1"/>
                </a:solidFill>
                <a:effectLst/>
                <a:latin typeface="+mn-lt"/>
                <a:ea typeface="+mn-ea"/>
                <a:cs typeface="+mn-cs"/>
              </a:rPr>
              <a:t> middle name and last name. Remember to check the box if the beneficiary does not have a first name or middle name.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16</a:t>
            </a:fld>
            <a:endParaRPr lang="en-US" dirty="0"/>
          </a:p>
        </p:txBody>
      </p:sp>
    </p:spTree>
    <p:extLst>
      <p:ext uri="{BB962C8B-B14F-4D97-AF65-F5344CB8AC3E}">
        <p14:creationId xmlns:p14="http://schemas.microsoft.com/office/powerpoint/2010/main" val="214821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Beneficiary</a:t>
            </a:r>
            <a:r>
              <a:rPr lang="en-US" sz="1200" b="1" kern="1200" baseline="0" dirty="0">
                <a:solidFill>
                  <a:schemeClr val="tx1"/>
                </a:solidFill>
                <a:effectLst/>
                <a:latin typeface="+mn-lt"/>
                <a:ea typeface="+mn-ea"/>
                <a:cs typeface="+mn-cs"/>
              </a:rPr>
              <a:t> Information </a:t>
            </a:r>
            <a:r>
              <a:rPr lang="en-US" sz="1200" b="1" kern="1200" dirty="0">
                <a:solidFill>
                  <a:schemeClr val="tx1"/>
                </a:solidFill>
                <a:effectLst/>
                <a:latin typeface="+mn-lt"/>
                <a:ea typeface="+mn-ea"/>
                <a:cs typeface="+mn-cs"/>
              </a:rPr>
              <a:t>– slide 17</a:t>
            </a:r>
            <a:endParaRPr lang="en-US" sz="1200"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On this page, you will enter the beneficiary’s gender,</a:t>
            </a:r>
            <a:r>
              <a:rPr lang="en-US" sz="1200" u="none" kern="1200" baseline="0" dirty="0">
                <a:solidFill>
                  <a:schemeClr val="tx1"/>
                </a:solidFill>
                <a:effectLst/>
                <a:latin typeface="+mn-lt"/>
                <a:ea typeface="+mn-ea"/>
                <a:cs typeface="+mn-cs"/>
              </a:rPr>
              <a:t> date of birth, and confirm if they have a </a:t>
            </a:r>
            <a:r>
              <a:rPr lang="en-US" u="none" dirty="0"/>
              <a:t>qualifying </a:t>
            </a:r>
            <a:r>
              <a:rPr lang="en-US" sz="1200" u="none" kern="1200" baseline="0" dirty="0">
                <a:solidFill>
                  <a:schemeClr val="tx1"/>
                </a:solidFill>
                <a:effectLst/>
                <a:latin typeface="+mn-lt"/>
                <a:ea typeface="+mn-ea"/>
                <a:cs typeface="+mn-cs"/>
              </a:rPr>
              <a:t>master’s or higher degree</a:t>
            </a:r>
            <a:r>
              <a:rPr lang="en-US" u="none" dirty="0"/>
              <a:t> from </a:t>
            </a:r>
            <a:r>
              <a:rPr lang="en-US" u="none" dirty="0" smtClean="0"/>
              <a:t>an</a:t>
            </a:r>
            <a:r>
              <a:rPr lang="en-US" u="none" baseline="0" dirty="0" smtClean="0"/>
              <a:t> eligible</a:t>
            </a:r>
            <a:r>
              <a:rPr lang="en-US" u="none" dirty="0" smtClean="0"/>
              <a:t> </a:t>
            </a:r>
            <a:r>
              <a:rPr lang="en-US" u="none" dirty="0"/>
              <a:t>U.S. institution of higher education that would make them eligible for the advanced degree exemption (master’s cap). </a:t>
            </a:r>
            <a:r>
              <a:rPr lang="en-US" sz="1200" u="none" kern="1200" baseline="0" dirty="0">
                <a:solidFill>
                  <a:schemeClr val="tx1"/>
                </a:solidFill>
                <a:effectLst/>
                <a:latin typeface="+mn-lt"/>
                <a:ea typeface="+mn-ea"/>
                <a:cs typeface="+mn-cs"/>
              </a:rPr>
              <a:t>You will also enter the beneficiary’s country of birth, country of citizenship</a:t>
            </a:r>
            <a:r>
              <a:rPr lang="en-US" u="none" dirty="0"/>
              <a:t> or nationality </a:t>
            </a:r>
            <a:r>
              <a:rPr lang="en-US" sz="1200" u="none" kern="1200" baseline="0" dirty="0">
                <a:solidFill>
                  <a:schemeClr val="tx1"/>
                </a:solidFill>
                <a:effectLst/>
                <a:latin typeface="+mn-lt"/>
                <a:ea typeface="+mn-ea"/>
                <a:cs typeface="+mn-cs"/>
              </a:rPr>
              <a:t>and passport number</a:t>
            </a:r>
            <a:r>
              <a:rPr lang="en-US" sz="1200" kern="1200" baseline="0" dirty="0">
                <a:solidFill>
                  <a:schemeClr val="tx1"/>
                </a:solidFill>
                <a:effectLst/>
                <a:latin typeface="+mn-lt"/>
                <a:ea typeface="+mn-ea"/>
                <a:cs typeface="+mn-cs"/>
              </a:rPr>
              <a:t>. </a:t>
            </a:r>
          </a:p>
          <a:p>
            <a:pPr lvl="0"/>
            <a:r>
              <a:rPr lang="en-US" sz="1200" kern="1200" baseline="0" dirty="0">
                <a:solidFill>
                  <a:schemeClr val="tx1"/>
                </a:solidFill>
                <a:effectLst/>
                <a:latin typeface="+mn-lt"/>
                <a:ea typeface="+mn-ea"/>
                <a:cs typeface="+mn-cs"/>
              </a:rPr>
              <a:t>Then click the blue “Save Entry” button.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17</a:t>
            </a:fld>
            <a:endParaRPr lang="en-US" dirty="0"/>
          </a:p>
        </p:txBody>
      </p:sp>
    </p:spTree>
    <p:extLst>
      <p:ext uri="{BB962C8B-B14F-4D97-AF65-F5344CB8AC3E}">
        <p14:creationId xmlns:p14="http://schemas.microsoft.com/office/powerpoint/2010/main" val="98107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Beneficiary</a:t>
            </a:r>
            <a:r>
              <a:rPr lang="en-US" sz="1200" b="1" kern="1200" baseline="0" dirty="0">
                <a:solidFill>
                  <a:schemeClr val="tx1"/>
                </a:solidFill>
                <a:effectLst/>
                <a:latin typeface="+mn-lt"/>
                <a:ea typeface="+mn-ea"/>
                <a:cs typeface="+mn-cs"/>
              </a:rPr>
              <a:t> Information – slide 18</a:t>
            </a:r>
            <a:endParaRPr lang="en-US" sz="1200" kern="1200" dirty="0">
              <a:solidFill>
                <a:schemeClr val="tx1"/>
              </a:solidFill>
              <a:effectLst/>
              <a:latin typeface="+mn-lt"/>
              <a:ea typeface="+mn-ea"/>
              <a:cs typeface="+mn-cs"/>
            </a:endParaRPr>
          </a:p>
          <a:p>
            <a:r>
              <a:rPr lang="en-US" dirty="0"/>
              <a:t>You will then have the option to enter additional beneficiaries. </a:t>
            </a:r>
          </a:p>
          <a:p>
            <a:r>
              <a:rPr lang="en-US" dirty="0"/>
              <a:t>Click “Add another beneficiary.”</a:t>
            </a:r>
          </a:p>
          <a:p>
            <a:r>
              <a:rPr lang="en-US" u="none" dirty="0"/>
              <a:t>You can submit registrations for up to 250 beneficiaries as part of one payment and submission. If you wish to register more than 250 beneficiaries, simply repeat this submission and payment process again. </a:t>
            </a:r>
          </a:p>
          <a:p>
            <a:endParaRPr lang="en-US" dirty="0"/>
          </a:p>
          <a:p>
            <a:r>
              <a:rPr lang="en-US" u="none" dirty="0"/>
              <a:t>Although</a:t>
            </a:r>
            <a:r>
              <a:rPr lang="en-US" u="none" baseline="0" dirty="0"/>
              <a:t> you can only submit </a:t>
            </a:r>
            <a:r>
              <a:rPr lang="en-US" u="none" dirty="0"/>
              <a:t>registrations for </a:t>
            </a:r>
            <a:r>
              <a:rPr lang="en-US" u="none" baseline="0" dirty="0"/>
              <a:t>up to 250 beneficiaries </a:t>
            </a:r>
            <a:r>
              <a:rPr lang="en-US" u="none" dirty="0"/>
              <a:t>at a time,</a:t>
            </a:r>
            <a:r>
              <a:rPr lang="en-US" u="none" baseline="0" dirty="0"/>
              <a:t> there is no overall limit on the total number of registrations </a:t>
            </a:r>
            <a:r>
              <a:rPr lang="en-US" u="none" baseline="0" dirty="0" smtClean="0"/>
              <a:t>you </a:t>
            </a:r>
            <a:r>
              <a:rPr lang="en-US" u="none" baseline="0" dirty="0"/>
              <a:t>can submit per </a:t>
            </a:r>
            <a:r>
              <a:rPr lang="en-US" u="none" dirty="0"/>
              <a:t>company.</a:t>
            </a:r>
          </a:p>
          <a:p>
            <a:endParaRPr lang="en-US" dirty="0"/>
          </a:p>
          <a:p>
            <a:r>
              <a:rPr lang="en-US" dirty="0"/>
              <a:t>All of the beneficiaries that</a:t>
            </a:r>
            <a:r>
              <a:rPr lang="en-US" baseline="0" dirty="0"/>
              <a:t> you entered </a:t>
            </a:r>
            <a:r>
              <a:rPr lang="en-US" dirty="0"/>
              <a:t>will appear on this page in a table.</a:t>
            </a:r>
          </a:p>
          <a:p>
            <a:endParaRPr lang="en-US" dirty="0"/>
          </a:p>
          <a:p>
            <a:r>
              <a:rPr lang="en-US" dirty="0"/>
              <a:t>If you want to edit any of the beneficiaries</a:t>
            </a:r>
            <a:r>
              <a:rPr lang="en-US" baseline="0" dirty="0"/>
              <a:t> that you entered, you can press edit and go in to edit any of the </a:t>
            </a:r>
            <a:r>
              <a:rPr lang="en-US" baseline="0" dirty="0" smtClean="0"/>
              <a:t>fields in this draft. To </a:t>
            </a:r>
            <a:r>
              <a:rPr lang="en-US" baseline="0" dirty="0"/>
              <a:t>delete them, click the delete button. </a:t>
            </a:r>
          </a:p>
          <a:p>
            <a:endParaRPr lang="en-US" baseline="0" dirty="0"/>
          </a:p>
          <a:p>
            <a:r>
              <a:rPr lang="en-US" baseline="0" dirty="0"/>
              <a:t>After you enter all of your prospective beneficiaries, select  “Next” to continue. </a:t>
            </a:r>
            <a:endParaRPr lang="en-US" dirty="0"/>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18</a:t>
            </a:fld>
            <a:endParaRPr lang="en-US" dirty="0"/>
          </a:p>
        </p:txBody>
      </p:sp>
    </p:spTree>
    <p:extLst>
      <p:ext uri="{BB962C8B-B14F-4D97-AF65-F5344CB8AC3E}">
        <p14:creationId xmlns:p14="http://schemas.microsoft.com/office/powerpoint/2010/main" val="1430475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a:t>
            </a:r>
            <a:r>
              <a:rPr lang="en-US" sz="1200" b="1" kern="1200" baseline="0" dirty="0">
                <a:solidFill>
                  <a:schemeClr val="tx1"/>
                </a:solidFill>
                <a:effectLst/>
                <a:latin typeface="+mn-lt"/>
                <a:ea typeface="+mn-ea"/>
                <a:cs typeface="+mn-cs"/>
              </a:rPr>
              <a:t> and Submit – slide 19</a:t>
            </a:r>
            <a:endParaRPr lang="en-US" sz="1200" kern="1200" dirty="0">
              <a:solidFill>
                <a:schemeClr val="tx1"/>
              </a:solidFill>
              <a:effectLst/>
              <a:latin typeface="+mn-lt"/>
              <a:ea typeface="+mn-ea"/>
              <a:cs typeface="+mn-cs"/>
            </a:endParaRPr>
          </a:p>
          <a:p>
            <a:r>
              <a:rPr lang="en-US" dirty="0"/>
              <a:t>Now you will review the H-1B registration(s) to ensure that</a:t>
            </a:r>
            <a:r>
              <a:rPr lang="en-US" baseline="0" dirty="0"/>
              <a:t> all of your responses are accurate to the best of your knowledge. You can return to this page as many times as you want to review your </a:t>
            </a:r>
            <a:r>
              <a:rPr lang="en-US" dirty="0"/>
              <a:t>registration(s)</a:t>
            </a:r>
            <a:r>
              <a:rPr lang="en-US" baseline="0" dirty="0"/>
              <a:t> before you submit it. </a:t>
            </a:r>
            <a:endParaRPr lang="en-US" dirty="0"/>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Click “Review Registration.”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19</a:t>
            </a:fld>
            <a:endParaRPr lang="en-US" dirty="0"/>
          </a:p>
        </p:txBody>
      </p:sp>
    </p:spTree>
    <p:extLst>
      <p:ext uri="{BB962C8B-B14F-4D97-AF65-F5344CB8AC3E}">
        <p14:creationId xmlns:p14="http://schemas.microsoft.com/office/powerpoint/2010/main" val="197916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Navigating to myUSCIS – 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find all of our online tools and </a:t>
            </a:r>
            <a:r>
              <a:rPr lang="en-US" sz="1200" kern="1200">
                <a:solidFill>
                  <a:schemeClr val="tx1"/>
                </a:solidFill>
                <a:effectLst/>
                <a:latin typeface="+mn-lt"/>
                <a:ea typeface="+mn-ea"/>
                <a:cs typeface="+mn-cs"/>
              </a:rPr>
              <a:t>resources </a:t>
            </a:r>
            <a:r>
              <a:rPr lang="en-US" dirty="0"/>
              <a:t>on</a:t>
            </a:r>
            <a:r>
              <a:rPr lang="en-US"/>
              <a:t> </a:t>
            </a:r>
            <a:r>
              <a:rPr lang="en-US" dirty="0"/>
              <a:t>uscis.gov</a:t>
            </a:r>
            <a:r>
              <a:rPr lang="en-US"/>
              <a:t> </a:t>
            </a:r>
            <a:r>
              <a:rPr lang="en-US" sz="1200" kern="1200">
                <a:solidFill>
                  <a:schemeClr val="tx1"/>
                </a:solidFill>
                <a:effectLst/>
                <a:latin typeface="+mn-lt"/>
                <a:ea typeface="+mn-ea"/>
                <a:cs typeface="+mn-cs"/>
              </a:rPr>
              <a:t>by </a:t>
            </a:r>
            <a:r>
              <a:rPr lang="en-US" sz="1200" kern="1200" dirty="0">
                <a:solidFill>
                  <a:schemeClr val="tx1"/>
                </a:solidFill>
                <a:effectLst/>
                <a:latin typeface="+mn-lt"/>
                <a:ea typeface="+mn-ea"/>
                <a:cs typeface="+mn-cs"/>
              </a:rPr>
              <a:t>clicking on or hovering over the Tools button</a:t>
            </a:r>
            <a:r>
              <a:rPr lang="en-US" sz="1200" kern="1200">
                <a:solidFill>
                  <a:schemeClr val="tx1"/>
                </a:solidFill>
                <a:effectLst/>
                <a:latin typeface="+mn-lt"/>
                <a:ea typeface="+mn-ea"/>
                <a:cs typeface="+mn-cs"/>
              </a:rPr>
              <a:t>. </a:t>
            </a:r>
            <a:r>
              <a:rPr lang="en-US"/>
              <a:t>Go </a:t>
            </a:r>
            <a:r>
              <a:rPr lang="en-US" sz="1200" kern="1200">
                <a:solidFill>
                  <a:schemeClr val="tx1"/>
                </a:solidFill>
                <a:effectLst/>
                <a:latin typeface="+mn-lt"/>
                <a:ea typeface="+mn-ea"/>
                <a:cs typeface="+mn-cs"/>
              </a:rPr>
              <a:t>to myUSCIS to </a:t>
            </a:r>
            <a:r>
              <a:rPr lang="en-US" dirty="0"/>
              <a:t>access</a:t>
            </a:r>
            <a:r>
              <a:rPr lang="en-US"/>
              <a:t> </a:t>
            </a:r>
            <a:r>
              <a:rPr lang="en-US" sz="1200" kern="1200">
                <a:solidFill>
                  <a:schemeClr val="tx1"/>
                </a:solidFill>
                <a:effectLst/>
                <a:latin typeface="+mn-lt"/>
                <a:ea typeface="+mn-ea"/>
                <a:cs typeface="+mn-cs"/>
              </a:rPr>
              <a:t>the </a:t>
            </a:r>
            <a:r>
              <a:rPr lang="en-US"/>
              <a:t>USCIS </a:t>
            </a:r>
            <a:r>
              <a:rPr lang="en-US" sz="1200" kern="1200">
                <a:solidFill>
                  <a:schemeClr val="tx1"/>
                </a:solidFill>
                <a:effectLst/>
                <a:latin typeface="+mn-lt"/>
                <a:ea typeface="+mn-ea"/>
                <a:cs typeface="+mn-cs"/>
              </a:rPr>
              <a:t>online account</a:t>
            </a:r>
            <a:r>
              <a:rPr lang="en-US" dirty="0"/>
              <a:t> </a:t>
            </a:r>
            <a:r>
              <a:rPr lang="en-US"/>
              <a:t>by </a:t>
            </a:r>
            <a:r>
              <a:rPr lang="en-US" dirty="0"/>
              <a:t>clicking </a:t>
            </a:r>
            <a:r>
              <a:rPr lang="en-US" dirty="0" err="1"/>
              <a:t>myUSCIS</a:t>
            </a:r>
            <a:r>
              <a:rPr lang="en-US" dirty="0"/>
              <a:t> under Self Service Tools on the </a:t>
            </a:r>
            <a:r>
              <a:rPr lang="en-US"/>
              <a:t>left</a:t>
            </a:r>
            <a:r>
              <a:rPr lang="en-US" sz="1200" kern="120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continue to improve the experience and design, so please don’t be alarmed if </a:t>
            </a:r>
            <a:r>
              <a:rPr lang="en-US" sz="1200" kern="1200">
                <a:solidFill>
                  <a:schemeClr val="tx1"/>
                </a:solidFill>
                <a:effectLst/>
                <a:latin typeface="+mn-lt"/>
                <a:ea typeface="+mn-ea"/>
                <a:cs typeface="+mn-cs"/>
              </a:rPr>
              <a:t>in </a:t>
            </a:r>
            <a:r>
              <a:rPr lang="en-US" dirty="0"/>
              <a:t>the</a:t>
            </a:r>
            <a:r>
              <a:rPr lang="en-US"/>
              <a:t> coming </a:t>
            </a:r>
            <a:r>
              <a:rPr lang="en-US" sz="1200" kern="1200">
                <a:solidFill>
                  <a:schemeClr val="tx1"/>
                </a:solidFill>
                <a:effectLst/>
                <a:latin typeface="+mn-lt"/>
                <a:ea typeface="+mn-ea"/>
                <a:cs typeface="+mn-cs"/>
              </a:rPr>
              <a:t>weeks</a:t>
            </a:r>
            <a:r>
              <a:rPr lang="en-US"/>
              <a:t> and </a:t>
            </a:r>
            <a:r>
              <a:rPr lang="en-US" sz="1200" kern="1200">
                <a:solidFill>
                  <a:schemeClr val="tx1"/>
                </a:solidFill>
                <a:effectLst/>
                <a:latin typeface="+mn-lt"/>
                <a:ea typeface="+mn-ea"/>
                <a:cs typeface="+mn-cs"/>
              </a:rPr>
              <a:t>months you </a:t>
            </a:r>
            <a:r>
              <a:rPr lang="en-US" sz="1200" kern="1200" dirty="0">
                <a:solidFill>
                  <a:schemeClr val="tx1"/>
                </a:solidFill>
                <a:effectLst/>
                <a:latin typeface="+mn-lt"/>
                <a:ea typeface="+mn-ea"/>
                <a:cs typeface="+mn-cs"/>
              </a:rPr>
              <a:t>notice </a:t>
            </a:r>
            <a:r>
              <a:rPr lang="en-US" sz="1200" kern="1200">
                <a:solidFill>
                  <a:schemeClr val="tx1"/>
                </a:solidFill>
                <a:effectLst/>
                <a:latin typeface="+mn-lt"/>
                <a:ea typeface="+mn-ea"/>
                <a:cs typeface="+mn-cs"/>
              </a:rPr>
              <a:t>some tweaks </a:t>
            </a:r>
            <a:r>
              <a:rPr lang="en-US" sz="1200" kern="1200" dirty="0">
                <a:solidFill>
                  <a:schemeClr val="tx1"/>
                </a:solidFill>
                <a:effectLst/>
                <a:latin typeface="+mn-lt"/>
                <a:ea typeface="+mn-ea"/>
                <a:cs typeface="+mn-cs"/>
              </a:rPr>
              <a:t>to what you see today.  The overall process will remain the same.</a:t>
            </a:r>
          </a:p>
          <a:p>
            <a:endParaRPr lang="en-US" dirty="0"/>
          </a:p>
          <a:p>
            <a:r>
              <a:rPr lang="en-US" dirty="0"/>
              <a:t>Once you </a:t>
            </a:r>
            <a:r>
              <a:rPr lang="en-US"/>
              <a:t>click myUSCIS,</a:t>
            </a:r>
            <a:r>
              <a:rPr lang="en-US" baseline="0"/>
              <a:t> </a:t>
            </a:r>
            <a:r>
              <a:rPr lang="en-US" baseline="0" dirty="0"/>
              <a:t>you </a:t>
            </a:r>
            <a:r>
              <a:rPr lang="en-US" baseline="0"/>
              <a:t>will </a:t>
            </a:r>
            <a:r>
              <a:rPr lang="en-US" dirty="0"/>
              <a:t>be</a:t>
            </a:r>
            <a:r>
              <a:rPr lang="en-US"/>
              <a:t> redirected </a:t>
            </a:r>
            <a:r>
              <a:rPr lang="en-US" baseline="0"/>
              <a:t>to </a:t>
            </a:r>
            <a:r>
              <a:rPr lang="en-US" baseline="0" dirty="0"/>
              <a:t>the </a:t>
            </a:r>
            <a:r>
              <a:rPr lang="en-US" baseline="0"/>
              <a:t>myUSCIS </a:t>
            </a:r>
            <a:r>
              <a:rPr lang="en-US"/>
              <a:t>homepage</a:t>
            </a:r>
            <a:r>
              <a:rPr lang="en-US" u="none" baseline="0"/>
              <a:t>. </a:t>
            </a:r>
            <a:endParaRPr lang="en-US" u="none" dirty="0"/>
          </a:p>
        </p:txBody>
      </p:sp>
      <p:sp>
        <p:nvSpPr>
          <p:cNvPr id="4" name="Slide Number Placeholder 3"/>
          <p:cNvSpPr>
            <a:spLocks noGrp="1"/>
          </p:cNvSpPr>
          <p:nvPr>
            <p:ph type="sldNum" sz="quarter" idx="10"/>
          </p:nvPr>
        </p:nvSpPr>
        <p:spPr/>
        <p:txBody>
          <a:bodyPr/>
          <a:lstStyle/>
          <a:p>
            <a:fld id="{7658CFF1-88C1-4F05-9E8D-385B3BCF7A02}" type="slidenum">
              <a:rPr lang="en-US" smtClean="0"/>
              <a:t>2</a:t>
            </a:fld>
            <a:endParaRPr lang="en-US" dirty="0"/>
          </a:p>
        </p:txBody>
      </p:sp>
    </p:spTree>
    <p:extLst>
      <p:ext uri="{BB962C8B-B14F-4D97-AF65-F5344CB8AC3E}">
        <p14:creationId xmlns:p14="http://schemas.microsoft.com/office/powerpoint/2010/main" val="1865289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 and Submit – slide 20</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next page will display the </a:t>
            </a:r>
            <a:r>
              <a:rPr lang="en-US" sz="1200" u="none" kern="1200" dirty="0" smtClean="0">
                <a:solidFill>
                  <a:schemeClr val="tx1"/>
                </a:solidFill>
                <a:effectLst/>
                <a:latin typeface="+mn-lt"/>
                <a:ea typeface="+mn-ea"/>
                <a:cs typeface="+mn-cs"/>
              </a:rPr>
              <a:t>registration </a:t>
            </a:r>
            <a:r>
              <a:rPr lang="en-US" sz="1200" kern="1200" dirty="0" smtClean="0">
                <a:solidFill>
                  <a:schemeClr val="tx1"/>
                </a:solidFill>
                <a:effectLst/>
                <a:latin typeface="+mn-lt"/>
                <a:ea typeface="+mn-ea"/>
                <a:cs typeface="+mn-cs"/>
              </a:rPr>
              <a:t>fee</a:t>
            </a:r>
            <a:r>
              <a:rPr lang="en-US" sz="1200" kern="1200" dirty="0">
                <a:solidFill>
                  <a:schemeClr val="tx1"/>
                </a:solidFill>
                <a:effectLst/>
                <a:latin typeface="+mn-lt"/>
                <a:ea typeface="+mn-ea"/>
                <a:cs typeface="+mn-cs"/>
              </a:rPr>
              <a:t>. Here </a:t>
            </a:r>
            <a:r>
              <a:rPr lang="en-US" sz="1200" kern="1200" dirty="0" smtClean="0">
                <a:solidFill>
                  <a:schemeClr val="tx1"/>
                </a:solidFill>
                <a:effectLst/>
                <a:latin typeface="+mn-lt"/>
                <a:ea typeface="+mn-ea"/>
                <a:cs typeface="+mn-cs"/>
              </a:rPr>
              <a:t>the </a:t>
            </a:r>
            <a:r>
              <a:rPr lang="en-US" sz="1200" u="none" kern="1200" dirty="0" smtClean="0">
                <a:solidFill>
                  <a:schemeClr val="tx1"/>
                </a:solidFill>
                <a:effectLst/>
                <a:latin typeface="+mn-lt"/>
                <a:ea typeface="+mn-ea"/>
                <a:cs typeface="+mn-cs"/>
              </a:rPr>
              <a:t>registration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fee </a:t>
            </a:r>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$20 dollars because I entered two beneficiaries and there is a $10 fee </a:t>
            </a:r>
            <a:r>
              <a:rPr lang="en-US" u="none" dirty="0"/>
              <a:t>for the registration submitted on behalf of </a:t>
            </a:r>
            <a:r>
              <a:rPr lang="en-US" sz="1200" u="none" kern="1200" baseline="0" dirty="0">
                <a:solidFill>
                  <a:schemeClr val="tx1"/>
                </a:solidFill>
                <a:effectLst/>
                <a:latin typeface="+mn-lt"/>
                <a:ea typeface="+mn-ea"/>
                <a:cs typeface="+mn-cs"/>
              </a:rPr>
              <a:t>each beneficiary.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This page also notifies me that I have no alerts or warnings, because I completed all of the required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you did not complete all of the information, this page would display a red warning message with a button to direct you back to the corresponding page to complete that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system checks for completeness</a:t>
            </a:r>
            <a:r>
              <a:rPr lang="en-US" dirty="0"/>
              <a:t>,</a:t>
            </a:r>
            <a:r>
              <a:rPr lang="en-US" sz="1200" kern="1200" baseline="0" dirty="0">
                <a:solidFill>
                  <a:schemeClr val="tx1"/>
                </a:solidFill>
                <a:effectLst/>
                <a:latin typeface="+mn-lt"/>
                <a:ea typeface="+mn-ea"/>
                <a:cs typeface="+mn-cs"/>
              </a:rPr>
              <a:t> not accuracy. Please review all information entered, for accuracy, before summiting.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Click “Next” at the bottom of the page to proceed.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20</a:t>
            </a:fld>
            <a:endParaRPr lang="en-US" dirty="0"/>
          </a:p>
        </p:txBody>
      </p:sp>
    </p:spTree>
    <p:extLst>
      <p:ext uri="{BB962C8B-B14F-4D97-AF65-F5344CB8AC3E}">
        <p14:creationId xmlns:p14="http://schemas.microsoft.com/office/powerpoint/2010/main" val="376095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 and Submit – slide 21</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en-US" baseline="0" dirty="0"/>
              <a:t>sections provides a review summary of the entire registration, beginning with the About Registrant (Employer/Agent) information. </a:t>
            </a:r>
            <a:endParaRPr lang="en-US" dirty="0"/>
          </a:p>
          <a:p>
            <a:r>
              <a:rPr lang="en-US" dirty="0"/>
              <a:t>The</a:t>
            </a:r>
            <a:r>
              <a:rPr lang="en-US" baseline="0" dirty="0"/>
              <a:t> summary continues with a review of each beneficiary that you entered under this </a:t>
            </a:r>
            <a:r>
              <a:rPr lang="en-US" u="none" dirty="0" smtClean="0"/>
              <a:t>submission</a:t>
            </a:r>
            <a:r>
              <a:rPr lang="en-US" baseline="0" dirty="0" smtClean="0"/>
              <a:t>. </a:t>
            </a:r>
            <a:r>
              <a:rPr lang="en-US" baseline="0" dirty="0"/>
              <a:t>You can scroll down to see each entry.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also go to your </a:t>
            </a:r>
            <a:r>
              <a:rPr lang="en-US" dirty="0" smtClean="0"/>
              <a:t>homepage </a:t>
            </a:r>
            <a:r>
              <a:rPr lang="en-US" dirty="0"/>
              <a:t>and export</a:t>
            </a:r>
            <a:r>
              <a:rPr lang="en-US" baseline="0" dirty="0"/>
              <a:t> the list of beneficiaries as a csv file. We will walk you through how to do that later in the presentation. </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21</a:t>
            </a:fld>
            <a:endParaRPr lang="en-US" dirty="0"/>
          </a:p>
        </p:txBody>
      </p:sp>
    </p:spTree>
    <p:extLst>
      <p:ext uri="{BB962C8B-B14F-4D97-AF65-F5344CB8AC3E}">
        <p14:creationId xmlns:p14="http://schemas.microsoft.com/office/powerpoint/2010/main" val="2001438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 and Submit – slide 22</a:t>
            </a:r>
            <a:endParaRPr lang="en-US" sz="1200" kern="1200" dirty="0">
              <a:solidFill>
                <a:schemeClr val="tx1"/>
              </a:solidFill>
              <a:effectLst/>
              <a:latin typeface="+mn-lt"/>
              <a:ea typeface="+mn-ea"/>
              <a:cs typeface="+mn-cs"/>
            </a:endParaRPr>
          </a:p>
          <a:p>
            <a:r>
              <a:rPr lang="en-US" dirty="0"/>
              <a:t>After you review the H-1B registration summary, click “Next” to continue. </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22</a:t>
            </a:fld>
            <a:endParaRPr lang="en-US" dirty="0"/>
          </a:p>
        </p:txBody>
      </p:sp>
    </p:spTree>
    <p:extLst>
      <p:ext uri="{BB962C8B-B14F-4D97-AF65-F5344CB8AC3E}">
        <p14:creationId xmlns:p14="http://schemas.microsoft.com/office/powerpoint/2010/main" val="2053204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a:t>
            </a:r>
            <a:r>
              <a:rPr lang="en-US" sz="1200" b="1" kern="1200" baseline="0" dirty="0">
                <a:solidFill>
                  <a:schemeClr val="tx1"/>
                </a:solidFill>
                <a:effectLst/>
                <a:latin typeface="+mn-lt"/>
                <a:ea typeface="+mn-ea"/>
                <a:cs typeface="+mn-cs"/>
              </a:rPr>
              <a:t> and Submit</a:t>
            </a:r>
            <a:r>
              <a:rPr lang="en-US" sz="1200" b="1" kern="1200" dirty="0">
                <a:solidFill>
                  <a:schemeClr val="tx1"/>
                </a:solidFill>
                <a:effectLst/>
                <a:latin typeface="+mn-lt"/>
                <a:ea typeface="+mn-ea"/>
                <a:cs typeface="+mn-cs"/>
              </a:rPr>
              <a:t>– slide 23</a:t>
            </a:r>
            <a:endParaRPr lang="en-US" sz="1200" kern="1200" dirty="0">
              <a:solidFill>
                <a:schemeClr val="tx1"/>
              </a:solidFill>
              <a:effectLst/>
              <a:latin typeface="+mn-lt"/>
              <a:ea typeface="+mn-ea"/>
              <a:cs typeface="+mn-cs"/>
            </a:endParaRPr>
          </a:p>
          <a:p>
            <a:r>
              <a:rPr lang="en-US" dirty="0"/>
              <a:t>Here, you will review</a:t>
            </a:r>
            <a:r>
              <a:rPr lang="en-US" baseline="0" dirty="0"/>
              <a:t> the Authorized Signatory Statement and confirm that you understand all of the questions and instructions. </a:t>
            </a:r>
          </a:p>
          <a:p>
            <a:r>
              <a:rPr lang="en-US" baseline="0" dirty="0"/>
              <a:t>Click “Next” to continue.  </a:t>
            </a:r>
            <a:endParaRPr lang="en-US" dirty="0"/>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23</a:t>
            </a:fld>
            <a:endParaRPr lang="en-US" dirty="0"/>
          </a:p>
        </p:txBody>
      </p:sp>
    </p:spTree>
    <p:extLst>
      <p:ext uri="{BB962C8B-B14F-4D97-AF65-F5344CB8AC3E}">
        <p14:creationId xmlns:p14="http://schemas.microsoft.com/office/powerpoint/2010/main" val="147810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 and Submit – slide 24</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is the Authorized Signatory’s certification and signature page.</a:t>
            </a:r>
          </a:p>
          <a:p>
            <a:pPr lvl="0"/>
            <a:r>
              <a:rPr lang="en-US" sz="1200" kern="1200" dirty="0">
                <a:solidFill>
                  <a:schemeClr val="tx1"/>
                </a:solidFill>
                <a:effectLst/>
                <a:latin typeface="+mn-lt"/>
                <a:ea typeface="+mn-ea"/>
                <a:cs typeface="+mn-cs"/>
              </a:rPr>
              <a:t>You will </a:t>
            </a:r>
            <a:r>
              <a:rPr lang="en-US" sz="1200" kern="1200" baseline="0" dirty="0">
                <a:solidFill>
                  <a:schemeClr val="tx1"/>
                </a:solidFill>
                <a:effectLst/>
                <a:latin typeface="+mn-lt"/>
                <a:ea typeface="+mn-ea"/>
                <a:cs typeface="+mn-cs"/>
              </a:rPr>
              <a:t>be asked to verify that all of the information entered for the company and beneficiaries is complete, true and correct. </a:t>
            </a:r>
          </a:p>
          <a:p>
            <a:pPr lvl="0"/>
            <a:r>
              <a:rPr lang="en-US" sz="1200" kern="1200" baseline="0" dirty="0">
                <a:solidFill>
                  <a:schemeClr val="tx1"/>
                </a:solidFill>
                <a:effectLst/>
                <a:latin typeface="+mn-lt"/>
                <a:ea typeface="+mn-ea"/>
                <a:cs typeface="+mn-cs"/>
              </a:rPr>
              <a:t>Once you click, “I have read and agreed to the authorized signatory’s statement,” a signature box will pop up.</a:t>
            </a:r>
          </a:p>
          <a:p>
            <a:pPr lvl="0"/>
            <a:r>
              <a:rPr lang="en-US" sz="1200" kern="1200" baseline="0" dirty="0">
                <a:solidFill>
                  <a:schemeClr val="tx1"/>
                </a:solidFill>
                <a:effectLst/>
                <a:latin typeface="+mn-lt"/>
                <a:ea typeface="+mn-ea"/>
                <a:cs typeface="+mn-cs"/>
              </a:rPr>
              <a:t>Enter your name and press “Next.”</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24</a:t>
            </a:fld>
            <a:endParaRPr lang="en-US" dirty="0"/>
          </a:p>
        </p:txBody>
      </p:sp>
    </p:spTree>
    <p:extLst>
      <p:ext uri="{BB962C8B-B14F-4D97-AF65-F5344CB8AC3E}">
        <p14:creationId xmlns:p14="http://schemas.microsoft.com/office/powerpoint/2010/main" val="916575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Payment– slide 25</a:t>
            </a:r>
          </a:p>
          <a:p>
            <a:pPr lvl="0"/>
            <a:r>
              <a:rPr lang="en-US" sz="1200" kern="1200" dirty="0">
                <a:solidFill>
                  <a:schemeClr val="tx1"/>
                </a:solidFill>
                <a:effectLst/>
                <a:latin typeface="+mn-lt"/>
                <a:ea typeface="+mn-ea"/>
                <a:cs typeface="+mn-cs"/>
              </a:rPr>
              <a:t>The next screen will prompt you to pay for and submit </a:t>
            </a:r>
            <a:r>
              <a:rPr lang="en-US" sz="1200" kern="1200" baseline="0" dirty="0">
                <a:solidFill>
                  <a:schemeClr val="tx1"/>
                </a:solidFill>
                <a:effectLst/>
                <a:latin typeface="+mn-lt"/>
                <a:ea typeface="+mn-ea"/>
                <a:cs typeface="+mn-cs"/>
              </a:rPr>
              <a:t>your registrations. </a:t>
            </a:r>
            <a:endParaRPr lang="en-US" sz="1200"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Click “Pay and submit”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25</a:t>
            </a:fld>
            <a:endParaRPr lang="en-US" dirty="0"/>
          </a:p>
        </p:txBody>
      </p:sp>
    </p:spTree>
    <p:extLst>
      <p:ext uri="{BB962C8B-B14F-4D97-AF65-F5344CB8AC3E}">
        <p14:creationId xmlns:p14="http://schemas.microsoft.com/office/powerpoint/2010/main" val="3403167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Payment– slide 26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will be routed to a different website, </a:t>
            </a:r>
            <a:r>
              <a:rPr lang="en-US" dirty="0"/>
              <a:t>pay.gov</a:t>
            </a:r>
            <a:r>
              <a:rPr lang="en-US" sz="1200" kern="1200" baseline="0" dirty="0">
                <a:solidFill>
                  <a:schemeClr val="tx1"/>
                </a:solidFill>
                <a:effectLst/>
                <a:latin typeface="+mn-lt"/>
                <a:ea typeface="+mn-ea"/>
                <a:cs typeface="+mn-cs"/>
              </a:rPr>
              <a:t>, where</a:t>
            </a:r>
            <a:r>
              <a:rPr lang="en-US" sz="1200" kern="1200" dirty="0">
                <a:solidFill>
                  <a:schemeClr val="tx1"/>
                </a:solidFill>
                <a:effectLst/>
                <a:latin typeface="+mn-lt"/>
                <a:ea typeface="+mn-ea"/>
                <a:cs typeface="+mn-cs"/>
              </a:rPr>
              <a:t> you will pay the </a:t>
            </a:r>
            <a:r>
              <a:rPr lang="en-US" dirty="0"/>
              <a:t>H-1B registration fee. </a:t>
            </a:r>
          </a:p>
          <a:p>
            <a:r>
              <a:rPr lang="en-US" dirty="0"/>
              <a:t>Pay.gov is a government</a:t>
            </a:r>
            <a:r>
              <a:rPr lang="en-US" baseline="0" dirty="0"/>
              <a:t> website separate from the USCIS website. If pay.gov experiences issues and is not able to accept your payment, you will see an error message. </a:t>
            </a:r>
          </a:p>
          <a:p>
            <a:r>
              <a:rPr lang="en-US" dirty="0"/>
              <a:t>You</a:t>
            </a:r>
            <a:r>
              <a:rPr lang="en-US" baseline="0" dirty="0"/>
              <a:t> would log back into your myUSCIS </a:t>
            </a:r>
            <a:r>
              <a:rPr lang="en-US" u="none" dirty="0"/>
              <a:t>account</a:t>
            </a:r>
            <a:r>
              <a:rPr lang="en-US" dirty="0"/>
              <a:t> </a:t>
            </a:r>
            <a:r>
              <a:rPr lang="en-US" baseline="0" dirty="0"/>
              <a:t>and go through these steps to pay at a different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myUSCIS system will save your registration until you are able to process the payment</a:t>
            </a:r>
            <a:r>
              <a:rPr lang="en-US" baseline="0" dirty="0" smtClean="0"/>
              <a:t>. </a:t>
            </a:r>
            <a:r>
              <a:rPr lang="en-US" u="none" baseline="0" dirty="0" smtClean="0"/>
              <a:t>To be considered for the initial registration period and associated selection process, payments and the H-1B registrations must be submitted before the end of the initial registration period on </a:t>
            </a:r>
            <a:r>
              <a:rPr lang="en-US" baseline="0" dirty="0" smtClean="0"/>
              <a:t>March 20. </a:t>
            </a:r>
          </a:p>
          <a:p>
            <a:endParaRPr lang="en-US" baseline="0" dirty="0"/>
          </a:p>
          <a:p>
            <a:endParaRPr lang="en-US" dirty="0"/>
          </a:p>
          <a:p>
            <a:r>
              <a:rPr lang="en-US" dirty="0"/>
              <a:t>On the pay.gov website, Select your payment method and click “Continue.”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a:t>
            </a:r>
            <a:r>
              <a:rPr lang="en-US" sz="1200" kern="1200" baseline="0" dirty="0">
                <a:solidFill>
                  <a:schemeClr val="tx1"/>
                </a:solidFill>
                <a:effectLst/>
                <a:latin typeface="+mn-lt"/>
                <a:ea typeface="+mn-ea"/>
                <a:cs typeface="+mn-cs"/>
              </a:rPr>
              <a:t>e purposes of this presentation, we will choose credit card payment. </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26</a:t>
            </a:fld>
            <a:endParaRPr lang="en-US" dirty="0"/>
          </a:p>
        </p:txBody>
      </p:sp>
    </p:spTree>
    <p:extLst>
      <p:ext uri="{BB962C8B-B14F-4D97-AF65-F5344CB8AC3E}">
        <p14:creationId xmlns:p14="http://schemas.microsoft.com/office/powerpoint/2010/main" val="2928148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Payment– slide 27</a:t>
            </a:r>
          </a:p>
          <a:p>
            <a:pPr lvl="0"/>
            <a:r>
              <a:rPr lang="en-US" sz="1200" kern="1200" dirty="0">
                <a:solidFill>
                  <a:schemeClr val="tx1"/>
                </a:solidFill>
                <a:effectLst/>
                <a:latin typeface="+mn-lt"/>
                <a:ea typeface="+mn-ea"/>
                <a:cs typeface="+mn-cs"/>
              </a:rPr>
              <a:t>You </a:t>
            </a:r>
            <a:r>
              <a:rPr lang="en-US" sz="1200" kern="1200" baseline="0" dirty="0">
                <a:solidFill>
                  <a:schemeClr val="tx1"/>
                </a:solidFill>
                <a:effectLst/>
                <a:latin typeface="+mn-lt"/>
                <a:ea typeface="+mn-ea"/>
                <a:cs typeface="+mn-cs"/>
              </a:rPr>
              <a:t>will enter all of your billing information and click “continue.” Then you will select the button to certify that you authorize this transaction on your method of payment. </a:t>
            </a:r>
          </a:p>
          <a:p>
            <a:pPr lvl="0"/>
            <a:r>
              <a:rPr lang="en-US" sz="1200" kern="1200" baseline="0" dirty="0">
                <a:solidFill>
                  <a:schemeClr val="tx1"/>
                </a:solidFill>
                <a:effectLst/>
                <a:latin typeface="+mn-lt"/>
                <a:ea typeface="+mn-ea"/>
                <a:cs typeface="+mn-cs"/>
              </a:rPr>
              <a:t>Click “continue” again to finish the payment.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58CFF1-88C1-4F05-9E8D-385B3BCF7A02}" type="slidenum">
              <a:rPr lang="en-US" smtClean="0"/>
              <a:t>27</a:t>
            </a:fld>
            <a:endParaRPr lang="en-US" dirty="0"/>
          </a:p>
        </p:txBody>
      </p:sp>
    </p:spTree>
    <p:extLst>
      <p:ext uri="{BB962C8B-B14F-4D97-AF65-F5344CB8AC3E}">
        <p14:creationId xmlns:p14="http://schemas.microsoft.com/office/powerpoint/2010/main" val="4065176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Complet</a:t>
            </a:r>
            <a:r>
              <a:rPr lang="en-US" sz="1200" b="1" kern="1200" baseline="0" dirty="0">
                <a:solidFill>
                  <a:schemeClr val="tx1"/>
                </a:solidFill>
                <a:effectLst/>
                <a:latin typeface="+mn-lt"/>
                <a:ea typeface="+mn-ea"/>
                <a:cs typeface="+mn-cs"/>
              </a:rPr>
              <a:t>e Registration</a:t>
            </a:r>
            <a:r>
              <a:rPr lang="en-US" sz="1200" b="1" kern="1200" dirty="0">
                <a:solidFill>
                  <a:schemeClr val="tx1"/>
                </a:solidFill>
                <a:effectLst/>
                <a:latin typeface="+mn-lt"/>
                <a:ea typeface="+mn-ea"/>
                <a:cs typeface="+mn-cs"/>
              </a:rPr>
              <a:t>– slide 28</a:t>
            </a:r>
          </a:p>
          <a:p>
            <a:pPr lvl="0"/>
            <a:r>
              <a:rPr lang="en-US" sz="1200" kern="1200" dirty="0">
                <a:solidFill>
                  <a:schemeClr val="tx1"/>
                </a:solidFill>
                <a:effectLst/>
                <a:latin typeface="+mn-lt"/>
                <a:ea typeface="+mn-ea"/>
                <a:cs typeface="+mn-cs"/>
              </a:rPr>
              <a:t>The next page confirms that you have successfully</a:t>
            </a:r>
            <a:r>
              <a:rPr lang="en-US" sz="1200" kern="1200" baseline="0" dirty="0">
                <a:solidFill>
                  <a:schemeClr val="tx1"/>
                </a:solidFill>
                <a:effectLst/>
                <a:latin typeface="+mn-lt"/>
                <a:ea typeface="+mn-ea"/>
                <a:cs typeface="+mn-cs"/>
              </a:rPr>
              <a:t> submitted your H-1B registration and provides information on how to track your status.</a:t>
            </a:r>
          </a:p>
          <a:p>
            <a:pPr lvl="0"/>
            <a:r>
              <a:rPr lang="en-US" sz="1200" kern="1200" baseline="0" dirty="0">
                <a:solidFill>
                  <a:schemeClr val="tx1"/>
                </a:solidFill>
                <a:effectLst/>
                <a:latin typeface="+mn-lt"/>
                <a:ea typeface="+mn-ea"/>
                <a:cs typeface="+mn-cs"/>
              </a:rPr>
              <a:t>Click “Go to my cases” to return to your dashboard.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28</a:t>
            </a:fld>
            <a:endParaRPr lang="en-US" dirty="0"/>
          </a:p>
        </p:txBody>
      </p:sp>
    </p:spTree>
    <p:extLst>
      <p:ext uri="{BB962C8B-B14F-4D97-AF65-F5344CB8AC3E}">
        <p14:creationId xmlns:p14="http://schemas.microsoft.com/office/powerpoint/2010/main" val="1818882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Complete</a:t>
            </a:r>
            <a:r>
              <a:rPr lang="en-US" sz="1200" b="1" kern="1200" baseline="0" dirty="0">
                <a:solidFill>
                  <a:schemeClr val="tx1"/>
                </a:solidFill>
                <a:effectLst/>
                <a:latin typeface="+mn-lt"/>
                <a:ea typeface="+mn-ea"/>
                <a:cs typeface="+mn-cs"/>
              </a:rPr>
              <a:t> Registration </a:t>
            </a:r>
            <a:r>
              <a:rPr lang="en-US" sz="1200" b="1" kern="1200" dirty="0">
                <a:solidFill>
                  <a:schemeClr val="tx1"/>
                </a:solidFill>
                <a:effectLst/>
                <a:latin typeface="+mn-lt"/>
                <a:ea typeface="+mn-ea"/>
                <a:cs typeface="+mn-cs"/>
              </a:rPr>
              <a:t>– slide 29</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From your</a:t>
            </a:r>
            <a:r>
              <a:rPr lang="en-US" sz="1200" kern="1200" baseline="0" dirty="0">
                <a:solidFill>
                  <a:schemeClr val="tx1"/>
                </a:solidFill>
                <a:effectLst/>
                <a:latin typeface="+mn-lt"/>
                <a:ea typeface="+mn-ea"/>
                <a:cs typeface="+mn-cs"/>
              </a:rPr>
              <a:t> homepage, click “View all cases,’’ to see the current status of all </a:t>
            </a:r>
            <a:r>
              <a:rPr lang="en-US" u="none" dirty="0"/>
              <a:t>of your </a:t>
            </a:r>
            <a:r>
              <a:rPr lang="en-US" sz="1200" u="none" kern="1200" baseline="0" dirty="0">
                <a:solidFill>
                  <a:schemeClr val="tx1"/>
                </a:solidFill>
                <a:effectLst/>
                <a:latin typeface="+mn-lt"/>
                <a:ea typeface="+mn-ea"/>
                <a:cs typeface="+mn-cs"/>
              </a:rPr>
              <a:t>H-1B registrations.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You will see that the status for each </a:t>
            </a:r>
            <a:r>
              <a:rPr lang="en-US" u="none" dirty="0"/>
              <a:t>registration/</a:t>
            </a:r>
            <a:r>
              <a:rPr lang="en-US" dirty="0"/>
              <a:t>beneficiary </a:t>
            </a:r>
            <a:r>
              <a:rPr lang="en-US" sz="1200" kern="1200" baseline="0" dirty="0">
                <a:solidFill>
                  <a:schemeClr val="tx1"/>
                </a:solidFill>
                <a:effectLst/>
                <a:latin typeface="+mn-lt"/>
                <a:ea typeface="+mn-ea"/>
                <a:cs typeface="+mn-cs"/>
              </a:rPr>
              <a:t>says “submitted.”</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Each beneficiary has also been assigned a confirmation number. This is the unique 19-digit identifier assigned to </a:t>
            </a:r>
            <a:r>
              <a:rPr lang="en-US" sz="1200" u="none" kern="1200" baseline="0" dirty="0">
                <a:solidFill>
                  <a:schemeClr val="tx1"/>
                </a:solidFill>
                <a:effectLst/>
                <a:latin typeface="+mn-lt"/>
                <a:ea typeface="+mn-ea"/>
                <a:cs typeface="+mn-cs"/>
              </a:rPr>
              <a:t>each registration for </a:t>
            </a:r>
            <a:r>
              <a:rPr lang="en-US" dirty="0"/>
              <a:t>each </a:t>
            </a:r>
            <a:r>
              <a:rPr lang="en-US" sz="1200" kern="1200" baseline="0" dirty="0">
                <a:solidFill>
                  <a:schemeClr val="tx1"/>
                </a:solidFill>
                <a:effectLst/>
                <a:latin typeface="+mn-lt"/>
                <a:ea typeface="+mn-ea"/>
                <a:cs typeface="+mn-cs"/>
              </a:rPr>
              <a:t>beneficiary in a </a:t>
            </a:r>
            <a:r>
              <a:rPr lang="en-US" dirty="0"/>
              <a:t>submission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This number is only associated with the H-1B registration and cannot be used to track case status using Case Status Online. </a:t>
            </a:r>
          </a:p>
          <a:p>
            <a:pPr lvl="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From this homepage you can also click “View csv of beneficiary table,” to download the information.</a:t>
            </a:r>
          </a:p>
          <a:p>
            <a:pPr lvl="0"/>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29</a:t>
            </a:fld>
            <a:endParaRPr lang="en-US" dirty="0"/>
          </a:p>
        </p:txBody>
      </p:sp>
    </p:spTree>
    <p:extLst>
      <p:ext uri="{BB962C8B-B14F-4D97-AF65-F5344CB8AC3E}">
        <p14:creationId xmlns:p14="http://schemas.microsoft.com/office/powerpoint/2010/main" val="186539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myUSCIS Overview - slide 3</a:t>
            </a:r>
            <a:endParaRPr lang="en-US"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This </a:t>
            </a:r>
            <a:r>
              <a:rPr lang="en-US" sz="1200" kern="1200" dirty="0">
                <a:solidFill>
                  <a:schemeClr val="tx1"/>
                </a:solidFill>
                <a:effectLst/>
                <a:latin typeface="+mn-lt"/>
                <a:ea typeface="+mn-ea"/>
                <a:cs typeface="+mn-cs"/>
              </a:rPr>
              <a:t>is the </a:t>
            </a:r>
            <a:r>
              <a:rPr lang="en-US" sz="1200" kern="1200">
                <a:solidFill>
                  <a:schemeClr val="tx1"/>
                </a:solidFill>
                <a:effectLst/>
                <a:latin typeface="+mn-lt"/>
                <a:ea typeface="+mn-ea"/>
                <a:cs typeface="+mn-cs"/>
              </a:rPr>
              <a:t>myUSCIS </a:t>
            </a:r>
            <a:r>
              <a:rPr lang="en-US"/>
              <a:t>homepage</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r>
              <a:rPr lang="en-US" sz="1200" kern="1200">
                <a:solidFill>
                  <a:schemeClr val="tx1"/>
                </a:solidFill>
                <a:effectLst/>
                <a:latin typeface="+mn-lt"/>
                <a:ea typeface="+mn-ea"/>
                <a:cs typeface="+mn-cs"/>
              </a:rPr>
              <a:t>myUSCIS </a:t>
            </a:r>
            <a:r>
              <a:rPr lang="en-US" sz="1200" kern="1200" dirty="0">
                <a:solidFill>
                  <a:schemeClr val="tx1"/>
                </a:solidFill>
                <a:effectLst/>
                <a:latin typeface="+mn-lt"/>
                <a:ea typeface="+mn-ea"/>
                <a:cs typeface="+mn-cs"/>
              </a:rPr>
              <a:t>is an online portal that serves as a one-stop shop for immigration information, various tools, and resources to help applicants </a:t>
            </a:r>
            <a:r>
              <a:rPr lang="en-US" u="none" dirty="0"/>
              <a:t>and registrants </a:t>
            </a:r>
            <a:r>
              <a:rPr lang="en-US" sz="1200" u="none" kern="1200" dirty="0">
                <a:solidFill>
                  <a:schemeClr val="tx1"/>
                </a:solidFill>
                <a:effectLst/>
                <a:latin typeface="+mn-lt"/>
                <a:ea typeface="+mn-ea"/>
                <a:cs typeface="+mn-cs"/>
              </a:rPr>
              <a:t>navigate the immigration process</a:t>
            </a:r>
            <a:r>
              <a:rPr lang="en-US" sz="1200" u="none" kern="1200">
                <a:solidFill>
                  <a:schemeClr val="tx1"/>
                </a:solidFill>
                <a:effectLst/>
                <a:latin typeface="+mn-lt"/>
                <a:ea typeface="+mn-ea"/>
                <a:cs typeface="+mn-cs"/>
              </a:rPr>
              <a:t>. </a:t>
            </a:r>
            <a:endParaRPr lang="en-US" dirty="0"/>
          </a:p>
          <a:p>
            <a:pPr lvl="0"/>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accessible any time at my.uscis.gov from any mobile device or desktop computer.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58CFF1-88C1-4F05-9E8D-385B3BCF7A02}" type="slidenum">
              <a:rPr lang="en-US" smtClean="0"/>
              <a:t>3</a:t>
            </a:fld>
            <a:endParaRPr lang="en-US" dirty="0"/>
          </a:p>
        </p:txBody>
      </p:sp>
    </p:spTree>
    <p:extLst>
      <p:ext uri="{BB962C8B-B14F-4D97-AF65-F5344CB8AC3E}">
        <p14:creationId xmlns:p14="http://schemas.microsoft.com/office/powerpoint/2010/main" val="4084270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H-1B Registration</a:t>
            </a:r>
            <a:r>
              <a:rPr lang="en-US" sz="1200" b="1" kern="1200" baseline="0" dirty="0">
                <a:solidFill>
                  <a:schemeClr val="tx1"/>
                </a:solidFill>
                <a:effectLst/>
                <a:latin typeface="+mn-lt"/>
                <a:ea typeface="+mn-ea"/>
                <a:cs typeface="+mn-cs"/>
              </a:rPr>
              <a:t> Status</a:t>
            </a:r>
            <a:r>
              <a:rPr lang="en-US" sz="1200" b="1" kern="1200" dirty="0">
                <a:solidFill>
                  <a:schemeClr val="tx1"/>
                </a:solidFill>
                <a:effectLst/>
                <a:latin typeface="+mn-lt"/>
                <a:ea typeface="+mn-ea"/>
                <a:cs typeface="+mn-cs"/>
              </a:rPr>
              <a:t> – slide 30</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screen shows a sample of status</a:t>
            </a:r>
            <a:r>
              <a:rPr lang="en-US" baseline="0" dirty="0"/>
              <a:t> updates from the selection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initial registration period closes, USCIS will conduct the initial selection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USCIS will notify you, through the method you chose, when there is activity on your account.  You can also track the status of your registration through your USCIS account. </a:t>
            </a:r>
          </a:p>
          <a:p>
            <a:pPr lvl="0"/>
            <a:r>
              <a:rPr lang="en-US" u="none" dirty="0"/>
              <a:t>After the initial selection process, registrations will be identified as having one of the three following statuses: </a:t>
            </a:r>
          </a:p>
          <a:p>
            <a:r>
              <a:rPr lang="en-US" dirty="0"/>
              <a:t>“</a:t>
            </a:r>
            <a:r>
              <a:rPr lang="en-US" b="1" dirty="0"/>
              <a:t>Submitted</a:t>
            </a:r>
            <a:r>
              <a:rPr lang="en-US" dirty="0"/>
              <a:t>,” “</a:t>
            </a:r>
            <a:r>
              <a:rPr lang="en-US" b="1" dirty="0"/>
              <a:t>Selected</a:t>
            </a:r>
            <a:r>
              <a:rPr lang="en-US" dirty="0"/>
              <a:t>,” </a:t>
            </a:r>
            <a:r>
              <a:rPr lang="en-US" b="0" dirty="0"/>
              <a:t>and “</a:t>
            </a:r>
            <a:r>
              <a:rPr lang="en-US" b="1" dirty="0"/>
              <a:t>Denied (Duplicated)</a:t>
            </a:r>
            <a:r>
              <a:rPr lang="en-US" b="0" dirty="0"/>
              <a: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“Submitted”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registration status may continue to show “Submitted” after the initial selection process has been completed. "Submitted" registrations will remain in consideration for selection until the end of the fiscal year, at which point all registration statuses will be Selected, Not Selected, or Denied.</a:t>
            </a:r>
          </a:p>
          <a:p>
            <a:endParaRPr lang="en-US" b="1" dirty="0"/>
          </a:p>
          <a:p>
            <a:r>
              <a:rPr lang="en-US" b="1" dirty="0"/>
              <a:t>Selected: </a:t>
            </a:r>
            <a:r>
              <a:rPr lang="en-US" b="0" dirty="0"/>
              <a:t>means</a:t>
            </a:r>
            <a:r>
              <a:rPr lang="en-US" b="0" baseline="0" dirty="0"/>
              <a:t> that you have been s</a:t>
            </a:r>
            <a:r>
              <a:rPr lang="en-US" b="0" dirty="0"/>
              <a:t>elected to file an H-1B</a:t>
            </a:r>
            <a:r>
              <a:rPr lang="en-US" b="0" u="none" dirty="0"/>
              <a:t> cap-subject </a:t>
            </a:r>
            <a:r>
              <a:rPr lang="en-US" b="0" dirty="0"/>
              <a:t>petition</a:t>
            </a:r>
            <a:r>
              <a:rPr lang="en-US" dirty="0"/>
              <a:t>.</a:t>
            </a:r>
          </a:p>
          <a:p>
            <a:r>
              <a:rPr lang="en-US" dirty="0"/>
              <a:t>H-1B cap-subject petitioners, including those eligible for the advanced degree exemption, must have a “</a:t>
            </a:r>
            <a:r>
              <a:rPr lang="en-US" b="1" dirty="0"/>
              <a:t>Selected</a:t>
            </a:r>
            <a:r>
              <a:rPr lang="en-US" dirty="0"/>
              <a:t>” registration notification in order to </a:t>
            </a:r>
            <a:r>
              <a:rPr lang="en-US" strike="noStrike" dirty="0"/>
              <a:t>be eligible to </a:t>
            </a:r>
            <a:r>
              <a:rPr lang="en-US" dirty="0"/>
              <a:t>properly file an H-1B cap-subject petition for FY 2021.</a:t>
            </a:r>
          </a:p>
          <a:p>
            <a:r>
              <a:rPr lang="en-US" dirty="0"/>
              <a:t>Petitioners with selected registrations will be eligible to file an H-1B cap-subject petition only for the </a:t>
            </a:r>
            <a:r>
              <a:rPr lang="en-US" u="none" dirty="0"/>
              <a:t>beneficiaries </a:t>
            </a:r>
            <a:r>
              <a:rPr lang="en-US" dirty="0"/>
              <a:t>named in the selected</a:t>
            </a:r>
            <a:r>
              <a:rPr lang="en-US" baseline="0" dirty="0"/>
              <a:t> </a:t>
            </a:r>
            <a:r>
              <a:rPr lang="en-US" dirty="0"/>
              <a:t>registrations,</a:t>
            </a:r>
            <a:r>
              <a:rPr lang="en-US" baseline="0" dirty="0"/>
              <a:t> </a:t>
            </a:r>
            <a:r>
              <a:rPr lang="en-US" dirty="0"/>
              <a:t>beginning April 1,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Petitioners with selected registrations will need to file within the 90-day period,</a:t>
            </a:r>
            <a:r>
              <a:rPr lang="en-US" u="none" baseline="0" dirty="0"/>
              <a:t> as </a:t>
            </a:r>
            <a:r>
              <a:rPr lang="en-US" sz="1200" u="none" kern="1200" dirty="0">
                <a:solidFill>
                  <a:schemeClr val="tx1"/>
                </a:solidFill>
                <a:effectLst/>
                <a:latin typeface="+mn-lt"/>
                <a:ea typeface="+mn-ea"/>
                <a:cs typeface="+mn-cs"/>
              </a:rPr>
              <a:t>indicated on the </a:t>
            </a:r>
            <a:r>
              <a:rPr lang="en-US" u="none" dirty="0"/>
              <a:t>selection </a:t>
            </a:r>
            <a:r>
              <a:rPr lang="en-US" sz="1200" u="none" kern="1200" dirty="0">
                <a:solidFill>
                  <a:schemeClr val="tx1"/>
                </a:solidFill>
                <a:effectLst/>
                <a:latin typeface="+mn-lt"/>
                <a:ea typeface="+mn-ea"/>
                <a:cs typeface="+mn-cs"/>
              </a:rPr>
              <a:t>notice.</a:t>
            </a:r>
            <a:endParaRPr lang="en-US" sz="1200" u="none" kern="1200" baseline="0" dirty="0">
              <a:solidFill>
                <a:schemeClr val="tx1"/>
              </a:solidFill>
              <a:effectLst/>
              <a:latin typeface="+mn-lt"/>
              <a:ea typeface="+mn-ea"/>
              <a:cs typeface="+mn-cs"/>
            </a:endParaRPr>
          </a:p>
          <a:p>
            <a:r>
              <a:rPr lang="en-US" u="none" baseline="0" dirty="0"/>
              <a:t>Selection does not guarantee H-1B approval. You are still required to file a </a:t>
            </a:r>
            <a:r>
              <a:rPr lang="en-US" u="none" dirty="0"/>
              <a:t>paper </a:t>
            </a:r>
            <a:r>
              <a:rPr lang="en-US" u="none" baseline="0" dirty="0"/>
              <a:t>Form I-129 with evidence that establishes eligibility and pay the required fee. </a:t>
            </a:r>
          </a:p>
          <a:p>
            <a:r>
              <a:rPr lang="en-US" u="none" baseline="0" dirty="0"/>
              <a:t>Petitioners should print and submit </a:t>
            </a:r>
            <a:r>
              <a:rPr lang="en-US" baseline="0" dirty="0"/>
              <a:t>a copy of their selection notifications with their </a:t>
            </a:r>
            <a:r>
              <a:rPr lang="en-US" dirty="0"/>
              <a:t>petitions.</a:t>
            </a:r>
          </a:p>
          <a:p>
            <a:endParaRPr lang="en-US" sz="1200" kern="1200" dirty="0">
              <a:solidFill>
                <a:schemeClr val="tx1"/>
              </a:solidFill>
              <a:effectLst/>
              <a:latin typeface="+mn-lt"/>
              <a:ea typeface="+mn-ea"/>
              <a:cs typeface="+mn-cs"/>
            </a:endParaRPr>
          </a:p>
          <a:p>
            <a:pPr>
              <a:defRPr/>
            </a:pPr>
            <a:r>
              <a:rPr lang="en-US" b="1" dirty="0"/>
              <a:t>“Denied (Duplicated)”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that more than one registration was filed on the beneficiary’s behalf by the same registrant.  All registrations filed by the registrant on behalf of this beneficiary are invalid.</a:t>
            </a:r>
          </a:p>
          <a:p>
            <a:pPr>
              <a:defRPr/>
            </a:pPr>
            <a:r>
              <a:rPr lang="en-US" sz="1200" kern="1200" dirty="0">
                <a:solidFill>
                  <a:schemeClr val="tx1"/>
                </a:solidFill>
                <a:effectLst/>
                <a:latin typeface="+mn-lt"/>
                <a:ea typeface="+mn-ea"/>
                <a:cs typeface="+mn-cs"/>
              </a:rPr>
              <a:t> </a:t>
            </a:r>
            <a:r>
              <a:rPr lang="en-US" b="0" i="0" u="none" dirty="0"/>
              <a:t>As a reminder, you can log into your account to review your registration</a:t>
            </a:r>
            <a:r>
              <a:rPr lang="en-US" b="0" i="0" u="none" baseline="0" dirty="0"/>
              <a:t>s and delete duplicates, up until the point that the </a:t>
            </a:r>
            <a:r>
              <a:rPr lang="en-US" u="none" dirty="0"/>
              <a:t>registration process </a:t>
            </a:r>
            <a:r>
              <a:rPr lang="en-US" b="0" i="0" u="none" baseline="0" dirty="0"/>
              <a:t>closes on March 20. After this, remaining duplicate registrations will be considered invalid and the status will indicate “</a:t>
            </a:r>
            <a:r>
              <a:rPr lang="en-US" b="0" i="0" u="none" baseline="0" dirty="0" smtClean="0"/>
              <a:t>Denied.”</a:t>
            </a:r>
            <a:endParaRPr lang="en-US" u="none" dirty="0"/>
          </a:p>
          <a:p>
            <a:pPr>
              <a:defRPr/>
            </a:pPr>
            <a:endParaRPr lang="en-US" dirty="0"/>
          </a:p>
          <a:p>
            <a:pPr>
              <a:defRPr/>
            </a:pPr>
            <a:r>
              <a:rPr lang="en-US" u="none" dirty="0"/>
              <a:t>At the end of the fiscal year, any registrations that were not selected as part of any selection process will be updated to “</a:t>
            </a:r>
            <a:r>
              <a:rPr lang="en-US" b="1" u="none" dirty="0"/>
              <a:t>Not Selected</a:t>
            </a:r>
            <a:r>
              <a:rPr lang="en-US" u="none" dirty="0"/>
              <a:t>”.</a:t>
            </a:r>
            <a:r>
              <a:rPr lang="en-US" u="sng" dirty="0"/>
              <a:t/>
            </a:r>
            <a:br>
              <a:rPr lang="en-US" u="sng" dirty="0"/>
            </a:br>
            <a:endParaRPr lang="en-US" dirty="0"/>
          </a:p>
          <a:p>
            <a:pPr>
              <a:defRPr/>
            </a:pPr>
            <a:r>
              <a:rPr lang="en-US" dirty="0"/>
              <a:t>“</a:t>
            </a:r>
            <a:r>
              <a:rPr lang="en-US" b="1" dirty="0"/>
              <a:t>Not Selected</a:t>
            </a:r>
            <a:r>
              <a:rPr lang="en-US" dirty="0"/>
              <a:t>” means not </a:t>
            </a:r>
            <a:r>
              <a:rPr lang="en-US" u="none" dirty="0"/>
              <a:t>selected for this fiscal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7658CFF1-88C1-4F05-9E8D-385B3BCF7A02}" type="slidenum">
              <a:rPr lang="en-US" smtClean="0"/>
              <a:t>30</a:t>
            </a:fld>
            <a:endParaRPr lang="en-US" dirty="0"/>
          </a:p>
        </p:txBody>
      </p:sp>
    </p:spTree>
    <p:extLst>
      <p:ext uri="{BB962C8B-B14F-4D97-AF65-F5344CB8AC3E}">
        <p14:creationId xmlns:p14="http://schemas.microsoft.com/office/powerpoint/2010/main" val="3771922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H-1B Registration Status </a:t>
            </a:r>
            <a:r>
              <a:rPr lang="en-US" sz="1200" b="1" kern="1200" dirty="0">
                <a:solidFill>
                  <a:schemeClr val="tx1"/>
                </a:solidFill>
                <a:effectLst/>
                <a:latin typeface="+mn-lt"/>
                <a:ea typeface="+mn-ea"/>
                <a:cs typeface="+mn-cs"/>
              </a:rPr>
              <a:t>– slide 31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You will</a:t>
            </a:r>
            <a:r>
              <a:rPr lang="en-US" sz="1200" u="none" kern="1200" baseline="0" dirty="0">
                <a:solidFill>
                  <a:schemeClr val="tx1"/>
                </a:solidFill>
                <a:effectLst/>
                <a:latin typeface="+mn-lt"/>
                <a:ea typeface="+mn-ea"/>
                <a:cs typeface="+mn-cs"/>
              </a:rPr>
              <a:t> be able to log into your USCIS account to see the status updates.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effectLst/>
                <a:latin typeface="+mn-lt"/>
                <a:ea typeface="+mn-ea"/>
                <a:cs typeface="+mn-cs"/>
              </a:rPr>
              <a:t>Again, “Submitted” </a:t>
            </a:r>
            <a:r>
              <a:rPr lang="en-US" sz="1200" u="none" kern="1200" baseline="0" dirty="0" smtClean="0">
                <a:solidFill>
                  <a:schemeClr val="tx1"/>
                </a:solidFill>
                <a:effectLst/>
                <a:latin typeface="+mn-lt"/>
                <a:ea typeface="+mn-ea"/>
                <a:cs typeface="+mn-cs"/>
              </a:rPr>
              <a:t>registrations </a:t>
            </a:r>
            <a:r>
              <a:rPr lang="en-US" sz="1200" u="none" kern="1200" baseline="0" dirty="0">
                <a:solidFill>
                  <a:schemeClr val="tx1"/>
                </a:solidFill>
                <a:effectLst/>
                <a:latin typeface="+mn-lt"/>
                <a:ea typeface="+mn-ea"/>
                <a:cs typeface="+mn-cs"/>
              </a:rPr>
              <a:t>will remain in the system, and available for possible </a:t>
            </a:r>
            <a:r>
              <a:rPr lang="en-US" sz="1200" u="none" kern="1200" baseline="0" dirty="0" smtClean="0">
                <a:solidFill>
                  <a:schemeClr val="tx1"/>
                </a:solidFill>
                <a:effectLst/>
                <a:latin typeface="+mn-lt"/>
                <a:ea typeface="+mn-ea"/>
                <a:cs typeface="+mn-cs"/>
              </a:rPr>
              <a:t>selection, </a:t>
            </a:r>
            <a:r>
              <a:rPr lang="en-US" sz="1200" u="none" kern="1200" baseline="0" dirty="0">
                <a:solidFill>
                  <a:schemeClr val="tx1"/>
                </a:solidFill>
                <a:effectLst/>
                <a:latin typeface="+mn-lt"/>
                <a:ea typeface="+mn-ea"/>
                <a:cs typeface="+mn-cs"/>
              </a:rPr>
              <a:t>until the end of the fiscal </a:t>
            </a:r>
            <a:r>
              <a:rPr lang="en-US" sz="1200" u="none" kern="1200" baseline="0" dirty="0" smtClean="0">
                <a:solidFill>
                  <a:schemeClr val="tx1"/>
                </a:solidFill>
                <a:effectLst/>
                <a:latin typeface="+mn-lt"/>
                <a:ea typeface="+mn-ea"/>
                <a:cs typeface="+mn-cs"/>
              </a:rPr>
              <a:t>year. So, the </a:t>
            </a:r>
            <a:r>
              <a:rPr lang="en-US" sz="1200" u="none" kern="1200" baseline="0" dirty="0">
                <a:solidFill>
                  <a:schemeClr val="tx1"/>
                </a:solidFill>
                <a:effectLst/>
                <a:latin typeface="+mn-lt"/>
                <a:ea typeface="+mn-ea"/>
                <a:cs typeface="+mn-cs"/>
              </a:rPr>
              <a:t>“</a:t>
            </a:r>
            <a:r>
              <a:rPr lang="en-US" sz="1200" b="1" u="none" kern="1200" baseline="0" dirty="0">
                <a:solidFill>
                  <a:schemeClr val="tx1"/>
                </a:solidFill>
                <a:effectLst/>
                <a:latin typeface="+mn-lt"/>
                <a:ea typeface="+mn-ea"/>
                <a:cs typeface="+mn-cs"/>
              </a:rPr>
              <a:t>Not Selected</a:t>
            </a:r>
            <a:r>
              <a:rPr lang="en-US" sz="1200" u="none" kern="1200" baseline="0" dirty="0">
                <a:solidFill>
                  <a:schemeClr val="tx1"/>
                </a:solidFill>
                <a:effectLst/>
                <a:latin typeface="+mn-lt"/>
                <a:ea typeface="+mn-ea"/>
                <a:cs typeface="+mn-cs"/>
              </a:rPr>
              <a:t>” notification will not show for any registration until the end of </a:t>
            </a:r>
            <a:r>
              <a:rPr lang="en-US" u="none" dirty="0"/>
              <a:t>the </a:t>
            </a:r>
            <a:r>
              <a:rPr lang="en-US" sz="1200" u="none" kern="1200" baseline="0" dirty="0">
                <a:solidFill>
                  <a:schemeClr val="tx1"/>
                </a:solidFill>
                <a:effectLst/>
                <a:latin typeface="+mn-lt"/>
                <a:ea typeface="+mn-ea"/>
                <a:cs typeface="+mn-cs"/>
              </a:rPr>
              <a:t>fiscal year. </a:t>
            </a:r>
            <a:endParaRPr lang="en-US" u="none" dirty="0"/>
          </a:p>
        </p:txBody>
      </p:sp>
      <p:sp>
        <p:nvSpPr>
          <p:cNvPr id="4" name="Slide Number Placeholder 3"/>
          <p:cNvSpPr>
            <a:spLocks noGrp="1"/>
          </p:cNvSpPr>
          <p:nvPr>
            <p:ph type="sldNum" sz="quarter" idx="10"/>
          </p:nvPr>
        </p:nvSpPr>
        <p:spPr/>
        <p:txBody>
          <a:bodyPr/>
          <a:lstStyle/>
          <a:p>
            <a:fld id="{7658CFF1-88C1-4F05-9E8D-385B3BCF7A02}" type="slidenum">
              <a:rPr lang="en-US" smtClean="0"/>
              <a:t>31</a:t>
            </a:fld>
            <a:endParaRPr lang="en-US" dirty="0"/>
          </a:p>
        </p:txBody>
      </p:sp>
    </p:spTree>
    <p:extLst>
      <p:ext uri="{BB962C8B-B14F-4D97-AF65-F5344CB8AC3E}">
        <p14:creationId xmlns:p14="http://schemas.microsoft.com/office/powerpoint/2010/main" val="189038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Reminders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slide 32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final reminder, you will only be able to register while the H-1B registration period is open from </a:t>
            </a:r>
            <a:r>
              <a:rPr lang="en-US" sz="1200" b="1" kern="1200" dirty="0">
                <a:solidFill>
                  <a:schemeClr val="tx1"/>
                </a:solidFill>
                <a:effectLst/>
                <a:latin typeface="+mn-lt"/>
                <a:ea typeface="+mn-ea"/>
                <a:cs typeface="+mn-cs"/>
              </a:rPr>
              <a:t>noon Eastern on March 1 to noon Eastern on March 20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alert at the top of the homepage will indicate when the registration period is open. </a:t>
            </a:r>
          </a:p>
          <a:p>
            <a:r>
              <a:rPr lang="en-US" sz="1200" kern="1200" dirty="0">
                <a:solidFill>
                  <a:schemeClr val="tx1"/>
                </a:solidFill>
                <a:effectLst/>
                <a:latin typeface="+mn-lt"/>
                <a:ea typeface="+mn-ea"/>
                <a:cs typeface="+mn-cs"/>
              </a:rPr>
              <a:t>If the initial registration period is </a:t>
            </a:r>
            <a:r>
              <a:rPr lang="en-US" sz="1200" b="1" kern="1200" dirty="0">
                <a:solidFill>
                  <a:schemeClr val="tx1"/>
                </a:solidFill>
                <a:effectLst/>
                <a:latin typeface="+mn-lt"/>
                <a:ea typeface="+mn-ea"/>
                <a:cs typeface="+mn-cs"/>
              </a:rPr>
              <a:t>open</a:t>
            </a:r>
            <a:r>
              <a:rPr lang="en-US" sz="1200" kern="1200" dirty="0">
                <a:solidFill>
                  <a:schemeClr val="tx1"/>
                </a:solidFill>
                <a:effectLst/>
                <a:latin typeface="+mn-lt"/>
                <a:ea typeface="+mn-ea"/>
                <a:cs typeface="+mn-cs"/>
              </a:rPr>
              <a:t>, this message will display. </a:t>
            </a:r>
          </a:p>
          <a:p>
            <a:r>
              <a:rPr lang="en-US" sz="1200" kern="1200" dirty="0">
                <a:solidFill>
                  <a:schemeClr val="tx1"/>
                </a:solidFill>
                <a:effectLst/>
                <a:latin typeface="+mn-lt"/>
                <a:ea typeface="+mn-ea"/>
                <a:cs typeface="+mn-cs"/>
              </a:rPr>
              <a:t>All valid registrations received during the initial registration period will be included in the </a:t>
            </a:r>
            <a:r>
              <a:rPr lang="en-US" sz="1200" u="none" kern="1200" dirty="0">
                <a:solidFill>
                  <a:schemeClr val="tx1"/>
                </a:solidFill>
                <a:effectLst/>
                <a:latin typeface="+mn-lt"/>
                <a:ea typeface="+mn-ea"/>
                <a:cs typeface="+mn-cs"/>
              </a:rPr>
              <a:t>initial </a:t>
            </a:r>
            <a:r>
              <a:rPr lang="en-US" sz="1200" kern="1200" dirty="0">
                <a:solidFill>
                  <a:schemeClr val="tx1"/>
                </a:solidFill>
                <a:effectLst/>
                <a:latin typeface="+mn-lt"/>
                <a:ea typeface="+mn-ea"/>
                <a:cs typeface="+mn-cs"/>
              </a:rPr>
              <a:t>selection process regardless of whether they were received on March 1 or March 20. </a:t>
            </a:r>
          </a:p>
          <a:p>
            <a:r>
              <a:rPr lang="en-US" sz="1200" kern="1200" dirty="0">
                <a:solidFill>
                  <a:schemeClr val="tx1"/>
                </a:solidFill>
                <a:effectLst/>
                <a:latin typeface="+mn-lt"/>
                <a:ea typeface="+mn-ea"/>
                <a:cs typeface="+mn-cs"/>
              </a:rPr>
              <a:t>It </a:t>
            </a:r>
            <a:r>
              <a:rPr lang="en-US" sz="1200" kern="1200">
                <a:solidFill>
                  <a:schemeClr val="tx1"/>
                </a:solidFill>
                <a:effectLst/>
                <a:latin typeface="+mn-lt"/>
                <a:ea typeface="+mn-ea"/>
                <a:cs typeface="+mn-cs"/>
              </a:rPr>
              <a:t>does not </a:t>
            </a:r>
            <a:r>
              <a:rPr lang="en-US" dirty="0"/>
              <a:t>matter</a:t>
            </a:r>
            <a:r>
              <a:rPr lang="en-US"/>
              <a:t> </a:t>
            </a:r>
            <a:r>
              <a:rPr lang="en-US" sz="1200" kern="1200">
                <a:solidFill>
                  <a:schemeClr val="tx1"/>
                </a:solidFill>
                <a:effectLst/>
                <a:latin typeface="+mn-lt"/>
                <a:ea typeface="+mn-ea"/>
                <a:cs typeface="+mn-cs"/>
              </a:rPr>
              <a:t>if </a:t>
            </a:r>
            <a:r>
              <a:rPr lang="en-US" sz="1200" kern="1200" dirty="0">
                <a:solidFill>
                  <a:schemeClr val="tx1"/>
                </a:solidFill>
                <a:effectLst/>
                <a:latin typeface="+mn-lt"/>
                <a:ea typeface="+mn-ea"/>
                <a:cs typeface="+mn-cs"/>
              </a:rPr>
              <a:t>you enter one registration or 500 registrations. Each valid, individual registration received between March 1 and March 20 will be entered into the selection process, regardless of the day or amount entered.  </a:t>
            </a:r>
          </a:p>
          <a:p>
            <a:r>
              <a:rPr lang="en-US" sz="1200" kern="1200">
                <a:solidFill>
                  <a:schemeClr val="tx1"/>
                </a:solidFill>
                <a:effectLst/>
                <a:latin typeface="+mn-lt"/>
                <a:ea typeface="+mn-ea"/>
                <a:cs typeface="+mn-cs"/>
              </a:rPr>
              <a:t>If</a:t>
            </a:r>
            <a:r>
              <a:rPr lang="en-US" dirty="0"/>
              <a:t> </a:t>
            </a:r>
            <a:r>
              <a:rPr lang="en-US"/>
              <a:t>the</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registration </a:t>
            </a:r>
            <a:r>
              <a:rPr lang="en-US" sz="1200" strike="noStrike" kern="1200" dirty="0">
                <a:solidFill>
                  <a:schemeClr val="tx1"/>
                </a:solidFill>
                <a:effectLst/>
                <a:latin typeface="+mn-lt"/>
                <a:ea typeface="+mn-ea"/>
                <a:cs typeface="+mn-cs"/>
              </a:rPr>
              <a:t>period </a:t>
            </a:r>
            <a:r>
              <a:rPr lang="en-US" sz="1200" kern="1200" dirty="0">
                <a:solidFill>
                  <a:schemeClr val="tx1"/>
                </a:solidFill>
                <a:effectLst/>
                <a:latin typeface="+mn-lt"/>
                <a:ea typeface="+mn-ea"/>
                <a:cs typeface="+mn-cs"/>
              </a:rPr>
              <a:t>is </a:t>
            </a:r>
            <a:r>
              <a:rPr lang="en-US" sz="1200" b="1" kern="1200" dirty="0">
                <a:solidFill>
                  <a:schemeClr val="tx1"/>
                </a:solidFill>
                <a:effectLst/>
                <a:latin typeface="+mn-lt"/>
                <a:ea typeface="+mn-ea"/>
                <a:cs typeface="+mn-cs"/>
              </a:rPr>
              <a:t>closed</a:t>
            </a:r>
            <a:r>
              <a:rPr lang="en-US" sz="1200" kern="1200" dirty="0">
                <a:solidFill>
                  <a:schemeClr val="tx1"/>
                </a:solidFill>
                <a:effectLst/>
                <a:latin typeface="+mn-lt"/>
                <a:ea typeface="+mn-ea"/>
                <a:cs typeface="+mn-cs"/>
              </a:rPr>
              <a:t>, you will no longer be able to select "H-1B Registration" on the Start a Form page. You will see an alert that explains the registration period is closed.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32</a:t>
            </a:fld>
            <a:endParaRPr lang="en-US" dirty="0"/>
          </a:p>
        </p:txBody>
      </p:sp>
    </p:spTree>
    <p:extLst>
      <p:ext uri="{BB962C8B-B14F-4D97-AF65-F5344CB8AC3E}">
        <p14:creationId xmlns:p14="http://schemas.microsoft.com/office/powerpoint/2010/main" val="2214433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are some helpful resources and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log into your myUSCIS account at any time to view status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technical support and password resets visit the myUSCIS account help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need to review the steps on how to create an online account, sign into your account, or complete an H-1B registration with USCIS, you can watch helpful videos available on uscis.gov.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also call the USCIS customer contact center and our Interactive Voice Response system will provide you with the latest updates on the H-1B electronic registration and selection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For</a:t>
            </a:r>
            <a:r>
              <a:rPr lang="en-US" baseline="0" dirty="0"/>
              <a:t> more information on the H-1B electronic registration process and implementation, you can review the Federal Register Notice or visit the H-1B page </a:t>
            </a:r>
            <a:r>
              <a:rPr lang="en-US" baseline="0"/>
              <a:t>on uscis.gov</a:t>
            </a:r>
            <a:r>
              <a:rPr lang="en-US"/>
              <a:t>.</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658CFF1-88C1-4F05-9E8D-385B3BCF7A02}" type="slidenum">
              <a:rPr lang="en-US" smtClean="0"/>
              <a:t>33</a:t>
            </a:fld>
            <a:endParaRPr lang="en-US" dirty="0"/>
          </a:p>
        </p:txBody>
      </p:sp>
    </p:spTree>
    <p:extLst>
      <p:ext uri="{BB962C8B-B14F-4D97-AF65-F5344CB8AC3E}">
        <p14:creationId xmlns:p14="http://schemas.microsoft.com/office/powerpoint/2010/main" val="4223429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very excited about our online services, but there is more work to do. We are continuing to strive to improve these tools and resources every day and your feedback is an invaluable part of that process. We encourage you to please send feedback to us at </a:t>
            </a:r>
            <a:r>
              <a:rPr lang="en-US" sz="1200" u="sng" kern="1200" dirty="0">
                <a:solidFill>
                  <a:schemeClr val="tx1"/>
                </a:solidFill>
                <a:effectLst/>
                <a:latin typeface="+mn-lt"/>
                <a:ea typeface="+mn-ea"/>
                <a:cs typeface="+mn-cs"/>
                <a:hlinkClick r:id="rId3"/>
              </a:rPr>
              <a:t>public.engagement@uscis.dhs.gov</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34</a:t>
            </a:fld>
            <a:endParaRPr lang="en-US" dirty="0"/>
          </a:p>
        </p:txBody>
      </p:sp>
    </p:spTree>
    <p:extLst>
      <p:ext uri="{BB962C8B-B14F-4D97-AF65-F5344CB8AC3E}">
        <p14:creationId xmlns:p14="http://schemas.microsoft.com/office/powerpoint/2010/main" val="1555855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35</a:t>
            </a:fld>
            <a:endParaRPr lang="en-US" dirty="0"/>
          </a:p>
        </p:txBody>
      </p:sp>
    </p:spTree>
    <p:extLst>
      <p:ext uri="{BB962C8B-B14F-4D97-AF65-F5344CB8AC3E}">
        <p14:creationId xmlns:p14="http://schemas.microsoft.com/office/powerpoint/2010/main" val="8766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USCIS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Online Account Creation - slide 4</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must</a:t>
            </a:r>
            <a:r>
              <a:rPr lang="en-US" sz="1200" kern="1200" baseline="0" dirty="0">
                <a:solidFill>
                  <a:schemeClr val="tx1"/>
                </a:solidFill>
                <a:effectLst/>
                <a:latin typeface="+mn-lt"/>
                <a:ea typeface="+mn-ea"/>
                <a:cs typeface="+mn-cs"/>
              </a:rPr>
              <a:t> create a free </a:t>
            </a:r>
            <a:r>
              <a:rPr lang="en-US" sz="1200" kern="1200" baseline="0">
                <a:solidFill>
                  <a:schemeClr val="tx1"/>
                </a:solidFill>
                <a:effectLst/>
                <a:latin typeface="+mn-lt"/>
                <a:ea typeface="+mn-ea"/>
                <a:cs typeface="+mn-cs"/>
              </a:rPr>
              <a:t>myUSCIS account </a:t>
            </a:r>
            <a:r>
              <a:rPr lang="en-US" sz="1200" kern="1200" baseline="0" dirty="0">
                <a:solidFill>
                  <a:schemeClr val="tx1"/>
                </a:solidFill>
                <a:effectLst/>
                <a:latin typeface="+mn-lt"/>
                <a:ea typeface="+mn-ea"/>
                <a:cs typeface="+mn-cs"/>
              </a:rPr>
              <a:t>in order to </a:t>
            </a:r>
            <a:r>
              <a:rPr lang="en-US" sz="1200" kern="1200" dirty="0">
                <a:solidFill>
                  <a:schemeClr val="tx1"/>
                </a:solidFill>
                <a:effectLst/>
                <a:latin typeface="+mn-lt"/>
                <a:ea typeface="+mn-ea"/>
                <a:cs typeface="+mn-cs"/>
              </a:rPr>
              <a:t>complete the H-1B</a:t>
            </a:r>
            <a:r>
              <a:rPr lang="en-US" sz="1200" kern="1200" baseline="0" dirty="0">
                <a:solidFill>
                  <a:schemeClr val="tx1"/>
                </a:solidFill>
                <a:effectLst/>
                <a:latin typeface="+mn-lt"/>
                <a:ea typeface="+mn-ea"/>
                <a:cs typeface="+mn-cs"/>
              </a:rPr>
              <a:t> electronic registration process and pay the associated fee.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you already have an account, y</a:t>
            </a:r>
            <a:r>
              <a:rPr lang="en-US" sz="1200" kern="1200" dirty="0">
                <a:solidFill>
                  <a:schemeClr val="tx1"/>
                </a:solidFill>
                <a:effectLst/>
                <a:latin typeface="+mn-lt"/>
                <a:ea typeface="+mn-ea"/>
                <a:cs typeface="+mn-cs"/>
              </a:rPr>
              <a:t>ou can access your account login directly from my.uscis.gov by clicking the “sign in” </a:t>
            </a:r>
            <a:r>
              <a:rPr lang="en-US" sz="1200" kern="1200">
                <a:solidFill>
                  <a:schemeClr val="tx1"/>
                </a:solidFill>
                <a:effectLst/>
                <a:latin typeface="+mn-lt"/>
                <a:ea typeface="+mn-ea"/>
                <a:cs typeface="+mn-cs"/>
              </a:rPr>
              <a:t>button </a:t>
            </a:r>
            <a:r>
              <a:rPr lang="en-US"/>
              <a:t>in </a:t>
            </a:r>
            <a:r>
              <a:rPr lang="en-US" sz="1200" kern="1200">
                <a:solidFill>
                  <a:schemeClr val="tx1"/>
                </a:solidFill>
                <a:effectLst/>
                <a:latin typeface="+mn-lt"/>
                <a:ea typeface="+mn-ea"/>
                <a:cs typeface="+mn-cs"/>
              </a:rPr>
              <a:t>the </a:t>
            </a:r>
            <a:r>
              <a:rPr lang="en-US" sz="1200" kern="1200" dirty="0">
                <a:solidFill>
                  <a:schemeClr val="tx1"/>
                </a:solidFill>
                <a:effectLst/>
                <a:latin typeface="+mn-lt"/>
                <a:ea typeface="+mn-ea"/>
                <a:cs typeface="+mn-cs"/>
              </a:rPr>
              <a:t>top right corner. If you do not have an account, you can create</a:t>
            </a:r>
            <a:r>
              <a:rPr lang="en-US" sz="1200" kern="1200" baseline="0" dirty="0">
                <a:solidFill>
                  <a:schemeClr val="tx1"/>
                </a:solidFill>
                <a:effectLst/>
                <a:latin typeface="+mn-lt"/>
                <a:ea typeface="+mn-ea"/>
                <a:cs typeface="+mn-cs"/>
              </a:rPr>
              <a:t> one</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by clicking the “sign up” </a:t>
            </a:r>
            <a:r>
              <a:rPr lang="en-US" sz="1200" kern="1200" baseline="0">
                <a:solidFill>
                  <a:schemeClr val="tx1"/>
                </a:solidFill>
                <a:effectLst/>
                <a:latin typeface="+mn-lt"/>
                <a:ea typeface="+mn-ea"/>
                <a:cs typeface="+mn-cs"/>
              </a:rPr>
              <a:t>button </a:t>
            </a:r>
            <a:r>
              <a:rPr lang="en-US"/>
              <a:t>in </a:t>
            </a:r>
            <a:r>
              <a:rPr lang="en-US" sz="1200" kern="1200" baseline="0">
                <a:solidFill>
                  <a:schemeClr val="tx1"/>
                </a:solidFill>
                <a:effectLst/>
                <a:latin typeface="+mn-lt"/>
                <a:ea typeface="+mn-ea"/>
                <a:cs typeface="+mn-cs"/>
              </a:rPr>
              <a:t>the </a:t>
            </a:r>
            <a:r>
              <a:rPr lang="en-US" sz="1200" kern="1200" baseline="0" dirty="0">
                <a:solidFill>
                  <a:schemeClr val="tx1"/>
                </a:solidFill>
                <a:effectLst/>
                <a:latin typeface="+mn-lt"/>
                <a:ea typeface="+mn-ea"/>
                <a:cs typeface="+mn-cs"/>
              </a:rPr>
              <a:t>top right corner.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purposes</a:t>
            </a:r>
            <a:r>
              <a:rPr lang="en-US" sz="1200" kern="1200" baseline="0" dirty="0">
                <a:solidFill>
                  <a:schemeClr val="tx1"/>
                </a:solidFill>
                <a:effectLst/>
                <a:latin typeface="+mn-lt"/>
                <a:ea typeface="+mn-ea"/>
                <a:cs typeface="+mn-cs"/>
              </a:rPr>
              <a:t> of this presentation</a:t>
            </a:r>
            <a:r>
              <a:rPr lang="en-US" sz="1200" kern="1200" dirty="0">
                <a:solidFill>
                  <a:schemeClr val="tx1"/>
                </a:solidFill>
                <a:effectLst/>
                <a:latin typeface="+mn-lt"/>
                <a:ea typeface="+mn-ea"/>
                <a:cs typeface="+mn-cs"/>
              </a:rPr>
              <a:t>, I am going to be a new user so that we can go through the process of creating a new online account. </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 will start by clicking the “sign up” </a:t>
            </a:r>
            <a:r>
              <a:rPr lang="en-US" sz="1200" kern="1200">
                <a:solidFill>
                  <a:schemeClr val="tx1"/>
                </a:solidFill>
                <a:effectLst/>
                <a:latin typeface="+mn-lt"/>
                <a:ea typeface="+mn-ea"/>
                <a:cs typeface="+mn-cs"/>
              </a:rPr>
              <a:t>button </a:t>
            </a:r>
            <a:r>
              <a:rPr lang="en-US"/>
              <a:t>in </a:t>
            </a:r>
            <a:r>
              <a:rPr lang="en-US" sz="1200" kern="1200">
                <a:solidFill>
                  <a:schemeClr val="tx1"/>
                </a:solidFill>
                <a:effectLst/>
                <a:latin typeface="+mn-lt"/>
                <a:ea typeface="+mn-ea"/>
                <a:cs typeface="+mn-cs"/>
              </a:rPr>
              <a:t>the </a:t>
            </a:r>
            <a:r>
              <a:rPr lang="en-US" sz="1200" kern="1200" dirty="0">
                <a:solidFill>
                  <a:schemeClr val="tx1"/>
                </a:solidFill>
                <a:effectLst/>
                <a:latin typeface="+mn-lt"/>
                <a:ea typeface="+mn-ea"/>
                <a:cs typeface="+mn-cs"/>
              </a:rPr>
              <a:t>top right corner. You can also click the blue “sign up</a:t>
            </a:r>
            <a:r>
              <a:rPr lang="en-US" sz="1200" kern="1200">
                <a:solidFill>
                  <a:schemeClr val="tx1"/>
                </a:solidFill>
                <a:effectLst/>
                <a:latin typeface="+mn-lt"/>
                <a:ea typeface="+mn-ea"/>
                <a:cs typeface="+mn-cs"/>
              </a:rPr>
              <a:t>” </a:t>
            </a:r>
            <a:r>
              <a:rPr lang="en-US"/>
              <a:t>at </a:t>
            </a:r>
            <a:r>
              <a:rPr lang="en-US" sz="1200" kern="1200" baseline="0">
                <a:solidFill>
                  <a:schemeClr val="tx1"/>
                </a:solidFill>
                <a:effectLst/>
                <a:latin typeface="+mn-lt"/>
                <a:ea typeface="+mn-ea"/>
                <a:cs typeface="+mn-cs"/>
              </a:rPr>
              <a:t>the </a:t>
            </a:r>
            <a:r>
              <a:rPr lang="en-US"/>
              <a:t>bottom </a:t>
            </a:r>
            <a:r>
              <a:rPr lang="en-US" sz="1200" kern="1200" baseline="0">
                <a:solidFill>
                  <a:schemeClr val="tx1"/>
                </a:solidFill>
                <a:effectLst/>
                <a:latin typeface="+mn-lt"/>
                <a:ea typeface="+mn-ea"/>
                <a:cs typeface="+mn-cs"/>
              </a:rPr>
              <a:t>of the page.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4</a:t>
            </a:fld>
            <a:endParaRPr lang="en-US" dirty="0"/>
          </a:p>
        </p:txBody>
      </p:sp>
    </p:spTree>
    <p:extLst>
      <p:ext uri="{BB962C8B-B14F-4D97-AF65-F5344CB8AC3E}">
        <p14:creationId xmlns:p14="http://schemas.microsoft.com/office/powerpoint/2010/main" val="130484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USCIS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Online </a:t>
            </a:r>
            <a:r>
              <a:rPr lang="en-US" sz="1200" b="1" kern="1200" dirty="0">
                <a:solidFill>
                  <a:schemeClr val="tx1"/>
                </a:solidFill>
                <a:effectLst/>
                <a:latin typeface="+mn-lt"/>
                <a:ea typeface="+mn-ea"/>
                <a:cs typeface="+mn-cs"/>
              </a:rPr>
              <a:t>Account Creation – slide 5</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I click on the “Sign</a:t>
            </a:r>
            <a:r>
              <a:rPr lang="en-US" sz="1200" kern="1200" baseline="0" dirty="0">
                <a:solidFill>
                  <a:schemeClr val="tx1"/>
                </a:solidFill>
                <a:effectLst/>
                <a:latin typeface="+mn-lt"/>
                <a:ea typeface="+mn-ea"/>
                <a:cs typeface="+mn-cs"/>
              </a:rPr>
              <a:t> Up</a:t>
            </a:r>
            <a:r>
              <a:rPr lang="en-US" sz="1200" kern="1200" dirty="0">
                <a:solidFill>
                  <a:schemeClr val="tx1"/>
                </a:solidFill>
                <a:effectLst/>
                <a:latin typeface="+mn-lt"/>
                <a:ea typeface="+mn-ea"/>
                <a:cs typeface="+mn-cs"/>
              </a:rPr>
              <a:t>” button, the system will prompt me to enter an email address. </a:t>
            </a:r>
            <a:r>
              <a:rPr lang="en-US" sz="1200" kern="1200" dirty="0" smtClean="0">
                <a:solidFill>
                  <a:schemeClr val="tx1"/>
                </a:solidFill>
                <a:effectLst/>
                <a:latin typeface="+mn-lt"/>
                <a:ea typeface="+mn-ea"/>
                <a:cs typeface="+mn-cs"/>
              </a:rPr>
              <a:t>We suggest using a </a:t>
            </a:r>
            <a:r>
              <a:rPr lang="en-US" sz="1200" kern="1200" dirty="0">
                <a:solidFill>
                  <a:schemeClr val="tx1"/>
                </a:solidFill>
                <a:effectLst/>
                <a:latin typeface="+mn-lt"/>
                <a:ea typeface="+mn-ea"/>
                <a:cs typeface="+mn-cs"/>
              </a:rPr>
              <a:t>unique email address, and not one that is shared.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 will then confirm my email address and click sign up again.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you create your account, the system will send you a notification to your email asking you to confirm your </a:t>
            </a:r>
            <a:r>
              <a:rPr lang="en-US" dirty="0"/>
              <a:t>my</a:t>
            </a:r>
            <a:r>
              <a:rPr lang="en-US" sz="1200" kern="1200" dirty="0">
                <a:solidFill>
                  <a:schemeClr val="tx1"/>
                </a:solidFill>
                <a:effectLst/>
                <a:latin typeface="+mn-lt"/>
                <a:ea typeface="+mn-ea"/>
                <a:cs typeface="+mn-cs"/>
              </a:rPr>
              <a:t>USCIS account request.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From your email, you will click on the link…</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5</a:t>
            </a:fld>
            <a:endParaRPr lang="en-US" dirty="0"/>
          </a:p>
        </p:txBody>
      </p:sp>
    </p:spTree>
    <p:extLst>
      <p:ext uri="{BB962C8B-B14F-4D97-AF65-F5344CB8AC3E}">
        <p14:creationId xmlns:p14="http://schemas.microsoft.com/office/powerpoint/2010/main" val="255143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USCIS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Online Account Creation - slide 6</a:t>
            </a:r>
            <a:endParaRPr lang="en-US" sz="1200" kern="1200" dirty="0">
              <a:solidFill>
                <a:schemeClr val="tx1"/>
              </a:solidFill>
              <a:effectLst/>
              <a:latin typeface="+mn-lt"/>
              <a:ea typeface="+mn-ea"/>
              <a:cs typeface="+mn-cs"/>
            </a:endParaRPr>
          </a:p>
          <a:p>
            <a:pPr lvl="0"/>
            <a:r>
              <a:rPr lang="en-US"/>
              <a:t>The </a:t>
            </a:r>
            <a:r>
              <a:rPr lang="en-US" sz="1200" kern="1200">
                <a:solidFill>
                  <a:schemeClr val="tx1"/>
                </a:solidFill>
                <a:effectLst/>
                <a:latin typeface="+mn-lt"/>
                <a:ea typeface="+mn-ea"/>
                <a:cs typeface="+mn-cs"/>
              </a:rPr>
              <a:t>system </a:t>
            </a:r>
            <a:r>
              <a:rPr lang="en-US" sz="1200" kern="1200" dirty="0">
                <a:solidFill>
                  <a:schemeClr val="tx1"/>
                </a:solidFill>
                <a:effectLst/>
                <a:latin typeface="+mn-lt"/>
                <a:ea typeface="+mn-ea"/>
                <a:cs typeface="+mn-cs"/>
              </a:rPr>
              <a:t>will redirect you to </a:t>
            </a:r>
            <a:r>
              <a:rPr lang="en-US" sz="1200" kern="1200">
                <a:solidFill>
                  <a:schemeClr val="tx1"/>
                </a:solidFill>
                <a:effectLst/>
                <a:latin typeface="+mn-lt"/>
                <a:ea typeface="+mn-ea"/>
                <a:cs typeface="+mn-cs"/>
              </a:rPr>
              <a:t>the “</a:t>
            </a:r>
            <a:r>
              <a:rPr lang="en-US"/>
              <a:t>Create </a:t>
            </a:r>
            <a:r>
              <a:rPr lang="en-US" sz="1200" kern="1200">
                <a:solidFill>
                  <a:schemeClr val="tx1"/>
                </a:solidFill>
                <a:effectLst/>
                <a:latin typeface="+mn-lt"/>
                <a:ea typeface="+mn-ea"/>
                <a:cs typeface="+mn-cs"/>
              </a:rPr>
              <a:t>a </a:t>
            </a:r>
            <a:r>
              <a:rPr lang="en-US"/>
              <a:t>Password</a:t>
            </a:r>
            <a:r>
              <a:rPr lang="en-US" sz="1200" kern="1200">
                <a:solidFill>
                  <a:schemeClr val="tx1"/>
                </a:solidFill>
                <a:effectLst/>
                <a:latin typeface="+mn-lt"/>
                <a:ea typeface="+mn-ea"/>
                <a:cs typeface="+mn-cs"/>
              </a:rPr>
              <a:t>” </a:t>
            </a:r>
            <a:r>
              <a:rPr lang="en-US"/>
              <a:t>page</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where you will need to enter and then confirm your own password for the account. Passwords must be between 8 and 64 characters and can contain letters</a:t>
            </a:r>
            <a:r>
              <a:rPr lang="en-US" sz="1200" kern="1200">
                <a:solidFill>
                  <a:schemeClr val="tx1"/>
                </a:solidFill>
                <a:effectLst/>
                <a:latin typeface="+mn-lt"/>
                <a:ea typeface="+mn-ea"/>
                <a:cs typeface="+mn-cs"/>
              </a:rPr>
              <a:t>, numbers</a:t>
            </a:r>
            <a:r>
              <a:rPr lang="en-US"/>
              <a:t>,</a:t>
            </a:r>
            <a:r>
              <a:rPr lang="en-US" sz="1200" kern="1200">
                <a:solidFill>
                  <a:schemeClr val="tx1"/>
                </a:solidFill>
                <a:effectLst/>
                <a:latin typeface="+mn-lt"/>
                <a:ea typeface="+mn-ea"/>
                <a:cs typeface="+mn-cs"/>
              </a:rPr>
              <a:t> special characters</a:t>
            </a:r>
            <a:r>
              <a:rPr lang="en-US" dirty="0"/>
              <a:t> </a:t>
            </a:r>
            <a:r>
              <a:rPr lang="en-US"/>
              <a:t>and emojis</a:t>
            </a:r>
            <a:r>
              <a:rPr lang="en-US" sz="1200" u="none" kern="1200">
                <a:solidFill>
                  <a:schemeClr val="tx1"/>
                </a:solidFill>
                <a:effectLst/>
                <a:latin typeface="+mn-lt"/>
                <a:ea typeface="+mn-ea"/>
                <a:cs typeface="+mn-cs"/>
              </a:rPr>
              <a:t>.</a:t>
            </a:r>
            <a:endParaRPr lang="en-US" sz="12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6</a:t>
            </a:fld>
            <a:endParaRPr lang="en-US" dirty="0"/>
          </a:p>
        </p:txBody>
      </p:sp>
    </p:spTree>
    <p:extLst>
      <p:ext uri="{BB962C8B-B14F-4D97-AF65-F5344CB8AC3E}">
        <p14:creationId xmlns:p14="http://schemas.microsoft.com/office/powerpoint/2010/main" val="316644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USCIS Online Account Creation - slide 7</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system will then take you </a:t>
            </a:r>
            <a:r>
              <a:rPr lang="en-US" sz="1200" kern="1200">
                <a:solidFill>
                  <a:schemeClr val="tx1"/>
                </a:solidFill>
                <a:effectLst/>
                <a:latin typeface="+mn-lt"/>
                <a:ea typeface="+mn-ea"/>
                <a:cs typeface="+mn-cs"/>
              </a:rPr>
              <a:t>to </a:t>
            </a:r>
            <a:r>
              <a:rPr lang="en-US" dirty="0"/>
              <a:t>the</a:t>
            </a:r>
            <a:r>
              <a:rPr lang="en-US"/>
              <a:t> </a:t>
            </a:r>
            <a:r>
              <a:rPr lang="en-US" dirty="0"/>
              <a:t>Two-Step Verification </a:t>
            </a:r>
            <a:r>
              <a:rPr lang="en-US"/>
              <a:t>Method page</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secure your account, we use a two-step verification process for login. Every time you log in, in addition to entering your password, you will also need to enter a short verification code. Here you can select how you wish to receive that code.</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7</a:t>
            </a:fld>
            <a:endParaRPr lang="en-US" dirty="0"/>
          </a:p>
        </p:txBody>
      </p:sp>
    </p:spTree>
    <p:extLst>
      <p:ext uri="{BB962C8B-B14F-4D97-AF65-F5344CB8AC3E}">
        <p14:creationId xmlns:p14="http://schemas.microsoft.com/office/powerpoint/2010/main" val="117035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USCIS Online </a:t>
            </a:r>
            <a:r>
              <a:rPr lang="en-US" sz="1200" b="1" kern="1200" dirty="0">
                <a:solidFill>
                  <a:schemeClr val="tx1"/>
                </a:solidFill>
                <a:effectLst/>
                <a:latin typeface="+mn-lt"/>
                <a:ea typeface="+mn-ea"/>
                <a:cs typeface="+mn-cs"/>
              </a:rPr>
              <a:t>Account Creation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slide 8</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system will then ask you to provide password reset answers. You must select five security questions that will be used to determine your identity should you ever need to reset your password.</a:t>
            </a:r>
          </a:p>
          <a:p>
            <a:endParaRPr lang="en-US" dirty="0"/>
          </a:p>
        </p:txBody>
      </p:sp>
      <p:sp>
        <p:nvSpPr>
          <p:cNvPr id="4" name="Slide Number Placeholder 3"/>
          <p:cNvSpPr>
            <a:spLocks noGrp="1"/>
          </p:cNvSpPr>
          <p:nvPr>
            <p:ph type="sldNum" sz="quarter" idx="10"/>
          </p:nvPr>
        </p:nvSpPr>
        <p:spPr/>
        <p:txBody>
          <a:bodyPr/>
          <a:lstStyle/>
          <a:p>
            <a:fld id="{7658CFF1-88C1-4F05-9E8D-385B3BCF7A02}" type="slidenum">
              <a:rPr lang="en-US" smtClean="0"/>
              <a:t>8</a:t>
            </a:fld>
            <a:endParaRPr lang="en-US" dirty="0"/>
          </a:p>
        </p:txBody>
      </p:sp>
    </p:spTree>
    <p:extLst>
      <p:ext uri="{BB962C8B-B14F-4D97-AF65-F5344CB8AC3E}">
        <p14:creationId xmlns:p14="http://schemas.microsoft.com/office/powerpoint/2010/main" val="101591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H-1B Account Creation - slide 9</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page that you will see is the account type </a:t>
            </a:r>
            <a:r>
              <a:rPr lang="en-US" sz="1200" kern="1200">
                <a:solidFill>
                  <a:schemeClr val="tx1"/>
                </a:solidFill>
                <a:effectLst/>
                <a:latin typeface="+mn-lt"/>
                <a:ea typeface="+mn-ea"/>
                <a:cs typeface="+mn-cs"/>
              </a:rPr>
              <a:t>page where </a:t>
            </a:r>
            <a:r>
              <a:rPr lang="en-US" sz="1200" kern="1200" dirty="0">
                <a:solidFill>
                  <a:schemeClr val="tx1"/>
                </a:solidFill>
                <a:effectLst/>
                <a:latin typeface="+mn-lt"/>
                <a:ea typeface="+mn-ea"/>
                <a:cs typeface="+mn-cs"/>
              </a:rPr>
              <a:t>you will choose your account type</a:t>
            </a:r>
            <a:r>
              <a:rPr lang="en-US" sz="1200" kern="1200">
                <a:solidFill>
                  <a:schemeClr val="tx1"/>
                </a:solidFill>
                <a:effectLst/>
                <a:latin typeface="+mn-lt"/>
                <a:ea typeface="+mn-ea"/>
                <a:cs typeface="+mn-cs"/>
              </a:rPr>
              <a:t>: </a:t>
            </a:r>
            <a:r>
              <a:rPr lang="en-US" dirty="0"/>
              <a:t>“</a:t>
            </a:r>
            <a:r>
              <a:rPr lang="en-US"/>
              <a:t>I </a:t>
            </a:r>
            <a:r>
              <a:rPr lang="en-US" dirty="0"/>
              <a:t>am an</a:t>
            </a:r>
            <a:r>
              <a:rPr lang="en-US"/>
              <a:t> </a:t>
            </a:r>
            <a:r>
              <a:rPr lang="en-US" sz="1200" kern="1200">
                <a:solidFill>
                  <a:schemeClr val="tx1"/>
                </a:solidFill>
                <a:effectLst/>
                <a:latin typeface="+mn-lt"/>
                <a:ea typeface="+mn-ea"/>
                <a:cs typeface="+mn-cs"/>
              </a:rPr>
              <a:t>applicant</a:t>
            </a:r>
            <a:r>
              <a:rPr lang="en-US" sz="1200" kern="1200" dirty="0">
                <a:solidFill>
                  <a:schemeClr val="tx1"/>
                </a:solidFill>
                <a:effectLst/>
                <a:latin typeface="+mn-lt"/>
                <a:ea typeface="+mn-ea"/>
                <a:cs typeface="+mn-cs"/>
              </a:rPr>
              <a:t>, petitioner, </a:t>
            </a:r>
            <a:r>
              <a:rPr lang="en-US" sz="1200" kern="1200">
                <a:solidFill>
                  <a:schemeClr val="tx1"/>
                </a:solidFill>
                <a:effectLst/>
                <a:latin typeface="+mn-lt"/>
                <a:ea typeface="+mn-ea"/>
                <a:cs typeface="+mn-cs"/>
              </a:rPr>
              <a:t>or requestor</a:t>
            </a:r>
            <a:r>
              <a:rPr lang="en-US" dirty="0"/>
              <a:t>”;</a:t>
            </a:r>
            <a:r>
              <a:rPr lang="en-US"/>
              <a:t> </a:t>
            </a:r>
            <a:r>
              <a:rPr lang="en-US" dirty="0"/>
              <a:t>“I am </a:t>
            </a:r>
            <a:r>
              <a:rPr lang="en-US"/>
              <a:t>a </a:t>
            </a:r>
            <a:r>
              <a:rPr lang="en-US" sz="1200" kern="1200">
                <a:solidFill>
                  <a:schemeClr val="tx1"/>
                </a:solidFill>
                <a:effectLst/>
                <a:latin typeface="+mn-lt"/>
                <a:ea typeface="+mn-ea"/>
                <a:cs typeface="+mn-cs"/>
              </a:rPr>
              <a:t>legal representative</a:t>
            </a:r>
            <a:r>
              <a:rPr lang="en-US" dirty="0"/>
              <a:t>”;</a:t>
            </a:r>
            <a:r>
              <a:rPr lang="en-US" sz="1200" kern="1200">
                <a:solidFill>
                  <a:schemeClr val="tx1"/>
                </a:solidFill>
                <a:effectLst/>
                <a:latin typeface="+mn-lt"/>
                <a:ea typeface="+mn-ea"/>
                <a:cs typeface="+mn-cs"/>
              </a:rPr>
              <a:t> or </a:t>
            </a:r>
            <a:r>
              <a:rPr lang="en-US" dirty="0"/>
              <a:t>“</a:t>
            </a:r>
            <a:r>
              <a:rPr lang="en-US"/>
              <a:t>I </a:t>
            </a:r>
            <a:r>
              <a:rPr lang="en-US" dirty="0"/>
              <a:t>am an</a:t>
            </a:r>
            <a:r>
              <a:rPr lang="en-US"/>
              <a:t> </a:t>
            </a:r>
            <a:r>
              <a:rPr lang="en-US" sz="1200" kern="1200">
                <a:solidFill>
                  <a:schemeClr val="tx1"/>
                </a:solidFill>
                <a:effectLst/>
                <a:latin typeface="+mn-lt"/>
                <a:ea typeface="+mn-ea"/>
                <a:cs typeface="+mn-cs"/>
              </a:rPr>
              <a:t>H-1B registrant</a:t>
            </a:r>
            <a:r>
              <a:rPr lang="en-US"/>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 will select “I am an</a:t>
            </a:r>
            <a:r>
              <a:rPr lang="en-US" sz="1200" kern="1200" baseline="0" dirty="0">
                <a:solidFill>
                  <a:schemeClr val="tx1"/>
                </a:solidFill>
                <a:effectLst/>
                <a:latin typeface="+mn-lt"/>
                <a:ea typeface="+mn-ea"/>
                <a:cs typeface="+mn-cs"/>
              </a:rPr>
              <a:t> H-1B registrant</a:t>
            </a:r>
            <a:r>
              <a:rPr lang="en-US" sz="1200" kern="1200" dirty="0">
                <a:solidFill>
                  <a:schemeClr val="tx1"/>
                </a:solidFill>
                <a:effectLst/>
                <a:latin typeface="+mn-lt"/>
                <a:ea typeface="+mn-ea"/>
                <a:cs typeface="+mn-cs"/>
              </a:rPr>
              <a:t>” and then </a:t>
            </a:r>
            <a:r>
              <a:rPr lang="en-US" sz="1200" kern="1200">
                <a:solidFill>
                  <a:schemeClr val="tx1"/>
                </a:solidFill>
                <a:effectLst/>
                <a:latin typeface="+mn-lt"/>
                <a:ea typeface="+mn-ea"/>
                <a:cs typeface="+mn-cs"/>
              </a:rPr>
              <a:t>click </a:t>
            </a:r>
            <a:r>
              <a:rPr lang="en-US"/>
              <a:t>Next</a:t>
            </a:r>
            <a:r>
              <a:rPr lang="en-US" sz="1200" kern="120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A registrant is the prospective petitioning individual, company, entity, or organization submitting a registration into the </a:t>
            </a:r>
            <a:r>
              <a:rPr lang="en-US" u="none" dirty="0"/>
              <a:t>selection process </a:t>
            </a:r>
            <a:r>
              <a:rPr lang="en-US" sz="1200" u="none" kern="1200" dirty="0">
                <a:solidFill>
                  <a:schemeClr val="tx1"/>
                </a:solidFill>
                <a:effectLst/>
                <a:latin typeface="+mn-lt"/>
                <a:ea typeface="+mn-ea"/>
                <a:cs typeface="+mn-cs"/>
              </a:rPr>
              <a:t>for a beneficiary who is </a:t>
            </a:r>
            <a:r>
              <a:rPr lang="en-US" u="none" dirty="0"/>
              <a:t>a</a:t>
            </a:r>
            <a:r>
              <a:rPr lang="en-US" sz="1200" u="none" kern="1200" dirty="0">
                <a:solidFill>
                  <a:schemeClr val="tx1"/>
                </a:solidFill>
                <a:effectLst/>
                <a:latin typeface="+mn-lt"/>
                <a:ea typeface="+mn-ea"/>
                <a:cs typeface="+mn-cs"/>
              </a:rPr>
              <a:t> prospective H-1B nonimmigrant</a:t>
            </a:r>
            <a:r>
              <a:rPr lang="en-US" sz="1200" u="none" kern="1200" baseline="0" dirty="0">
                <a:solidFill>
                  <a:schemeClr val="tx1"/>
                </a:solidFill>
                <a:effectLst/>
                <a:latin typeface="+mn-lt"/>
                <a:ea typeface="+mn-ea"/>
                <a:cs typeface="+mn-cs"/>
              </a:rPr>
              <a:t> worker.</a:t>
            </a:r>
            <a:r>
              <a:rPr lang="en-US" sz="1200" u="none" kern="1200" dirty="0">
                <a:solidFill>
                  <a:schemeClr val="tx1"/>
                </a:solidFill>
                <a:effectLst/>
                <a:latin typeface="+mn-lt"/>
                <a:ea typeface="+mn-ea"/>
                <a:cs typeface="+mn-cs"/>
              </a:rPr>
              <a:t> </a:t>
            </a:r>
            <a:endParaRPr lang="en-US" u="none" dirty="0"/>
          </a:p>
        </p:txBody>
      </p:sp>
      <p:sp>
        <p:nvSpPr>
          <p:cNvPr id="4" name="Slide Number Placeholder 3"/>
          <p:cNvSpPr>
            <a:spLocks noGrp="1"/>
          </p:cNvSpPr>
          <p:nvPr>
            <p:ph type="sldNum" sz="quarter" idx="10"/>
          </p:nvPr>
        </p:nvSpPr>
        <p:spPr/>
        <p:txBody>
          <a:bodyPr/>
          <a:lstStyle/>
          <a:p>
            <a:fld id="{7658CFF1-88C1-4F05-9E8D-385B3BCF7A02}" type="slidenum">
              <a:rPr lang="en-US" smtClean="0"/>
              <a:t>9</a:t>
            </a:fld>
            <a:endParaRPr lang="en-US" dirty="0"/>
          </a:p>
        </p:txBody>
      </p:sp>
    </p:spTree>
    <p:extLst>
      <p:ext uri="{BB962C8B-B14F-4D97-AF65-F5344CB8AC3E}">
        <p14:creationId xmlns:p14="http://schemas.microsoft.com/office/powerpoint/2010/main" val="1922636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657351"/>
            <a:ext cx="5943600" cy="1600199"/>
          </a:xfrm>
          <a:prstGeom prst="rect">
            <a:avLst/>
          </a:prstGeom>
        </p:spPr>
        <p:txBody>
          <a:bodyPr wrap="square" lIns="0" anchor="ctr" anchorCtr="0">
            <a:normAutofit/>
          </a:bodyPr>
          <a:lstStyle>
            <a:lvl1pPr algn="l">
              <a:defRPr sz="4000" b="1" baseline="0">
                <a:solidFill>
                  <a:srgbClr val="003366"/>
                </a:solidFill>
                <a:latin typeface="Source Sans Pro" pitchFamily="34" charset="0"/>
              </a:defRPr>
            </a:lvl1pPr>
          </a:lstStyle>
          <a:p>
            <a:r>
              <a:rPr lang="en-US" dirty="0"/>
              <a:t>FULL TITLE</a:t>
            </a:r>
            <a:br>
              <a:rPr lang="en-US" dirty="0"/>
            </a:br>
            <a:r>
              <a:rPr lang="en-US" dirty="0"/>
              <a:t>OF PRESENTATION</a:t>
            </a:r>
            <a:br>
              <a:rPr lang="en-US" dirty="0"/>
            </a:br>
            <a:r>
              <a:rPr lang="en-US" dirty="0"/>
              <a:t>GOES HERE</a:t>
            </a:r>
          </a:p>
        </p:txBody>
      </p:sp>
      <p:pic>
        <p:nvPicPr>
          <p:cNvPr id="11" name="Picture 10" descr="Liberty Flame Lg 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2266950"/>
            <a:ext cx="599313" cy="990600"/>
          </a:xfrm>
          <a:prstGeom prst="rect">
            <a:avLst/>
          </a:prstGeom>
        </p:spPr>
      </p:pic>
      <p:sp>
        <p:nvSpPr>
          <p:cNvPr id="10" name="Content Placeholder 5"/>
          <p:cNvSpPr>
            <a:spLocks noGrp="1"/>
          </p:cNvSpPr>
          <p:nvPr>
            <p:ph sz="quarter" idx="11"/>
          </p:nvPr>
        </p:nvSpPr>
        <p:spPr>
          <a:xfrm>
            <a:off x="2270760" y="15811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3337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7" name="Text Placeholder 6"/>
          <p:cNvSpPr>
            <a:spLocks noGrp="1"/>
          </p:cNvSpPr>
          <p:nvPr>
            <p:ph type="body" sz="quarter" idx="13" hasCustomPrompt="1"/>
          </p:nvPr>
        </p:nvSpPr>
        <p:spPr>
          <a:xfrm>
            <a:off x="2286000" y="34099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dirty="0"/>
              <a:t>10/01/2016</a:t>
            </a:r>
          </a:p>
        </p:txBody>
      </p:sp>
    </p:spTree>
    <p:extLst>
      <p:ext uri="{BB962C8B-B14F-4D97-AF65-F5344CB8AC3E}">
        <p14:creationId xmlns:p14="http://schemas.microsoft.com/office/powerpoint/2010/main" val="110085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CAN HAVE</a:t>
            </a:r>
            <a:br>
              <a:rPr lang="en-US" dirty="0"/>
            </a:br>
            <a:r>
              <a:rPr lang="en-US" dirty="0"/>
              <a:t>TWO LINES OF TEXT</a:t>
            </a:r>
          </a:p>
        </p:txBody>
      </p:sp>
      <p:sp>
        <p:nvSpPr>
          <p:cNvPr id="8"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9"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394516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6"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305494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Titl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276351"/>
            <a:ext cx="5943600" cy="1600199"/>
          </a:xfrm>
          <a:prstGeom prst="rect">
            <a:avLst/>
          </a:prstGeom>
        </p:spPr>
        <p:txBody>
          <a:bodyPr lIns="0" anchor="ctr" anchorCtr="0">
            <a:normAutofit/>
          </a:bodyPr>
          <a:lstStyle>
            <a:lvl1pPr algn="l">
              <a:defRPr sz="4000" b="1" baseline="0">
                <a:solidFill>
                  <a:srgbClr val="003366"/>
                </a:solidFill>
                <a:latin typeface="Source Sans Pro" pitchFamily="34" charset="0"/>
              </a:defRPr>
            </a:lvl1pPr>
          </a:lstStyle>
          <a:p>
            <a:r>
              <a:rPr lang="en-US" dirty="0"/>
              <a:t>FULL TITLE</a:t>
            </a:r>
            <a:br>
              <a:rPr lang="en-US" dirty="0"/>
            </a:br>
            <a:r>
              <a:rPr lang="en-US" dirty="0"/>
              <a:t>OF PRESENTATION</a:t>
            </a:r>
            <a:br>
              <a:rPr lang="en-US" dirty="0"/>
            </a:br>
            <a:r>
              <a:rPr lang="en-US" dirty="0"/>
              <a:t>GOES HERE</a:t>
            </a:r>
          </a:p>
        </p:txBody>
      </p:sp>
      <p:sp>
        <p:nvSpPr>
          <p:cNvPr id="3" name="Subtitle 2"/>
          <p:cNvSpPr>
            <a:spLocks noGrp="1"/>
          </p:cNvSpPr>
          <p:nvPr>
            <p:ph type="subTitle" idx="1" hasCustomPrompt="1"/>
          </p:nvPr>
        </p:nvSpPr>
        <p:spPr>
          <a:xfrm>
            <a:off x="2286000" y="3028950"/>
            <a:ext cx="5943600" cy="762000"/>
          </a:xfrm>
          <a:prstGeom prst="rect">
            <a:avLst/>
          </a:prstGeom>
        </p:spPr>
        <p:txBody>
          <a:bodyPr lIns="0" anchor="ctr" anchorCtr="0">
            <a:noAutofit/>
          </a:bodyPr>
          <a:lstStyle>
            <a:lvl1pPr marL="0" indent="0" algn="l">
              <a:buNone/>
              <a:defRPr sz="2600" b="1" baseline="0">
                <a:solidFill>
                  <a:srgbClr val="505050"/>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br>
              <a:rPr lang="en-US" dirty="0"/>
            </a:br>
            <a:r>
              <a:rPr lang="en-US" dirty="0"/>
              <a:t>TWO LINE TEXT</a:t>
            </a:r>
          </a:p>
        </p:txBody>
      </p:sp>
      <p:pic>
        <p:nvPicPr>
          <p:cNvPr id="10" name="Picture 9"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3105150"/>
            <a:ext cx="381000" cy="629753"/>
          </a:xfrm>
          <a:prstGeom prst="rect">
            <a:avLst/>
          </a:prstGeom>
        </p:spPr>
      </p:pic>
      <p:sp>
        <p:nvSpPr>
          <p:cNvPr id="6" name="Content Placeholder 5"/>
          <p:cNvSpPr>
            <a:spLocks noGrp="1"/>
          </p:cNvSpPr>
          <p:nvPr>
            <p:ph sz="quarter" idx="11"/>
          </p:nvPr>
        </p:nvSpPr>
        <p:spPr>
          <a:xfrm>
            <a:off x="2270760" y="29466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8610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7" name="Text Placeholder 6"/>
          <p:cNvSpPr>
            <a:spLocks noGrp="1"/>
          </p:cNvSpPr>
          <p:nvPr>
            <p:ph type="body" sz="quarter" idx="13" hasCustomPrompt="1"/>
          </p:nvPr>
        </p:nvSpPr>
        <p:spPr>
          <a:xfrm>
            <a:off x="2286000" y="39433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dirty="0"/>
              <a:t>10/01/2016</a:t>
            </a:r>
          </a:p>
        </p:txBody>
      </p:sp>
    </p:spTree>
    <p:extLst>
      <p:ext uri="{BB962C8B-B14F-4D97-AF65-F5344CB8AC3E}">
        <p14:creationId xmlns:p14="http://schemas.microsoft.com/office/powerpoint/2010/main" val="296147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Title No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657351"/>
            <a:ext cx="5943600" cy="1600199"/>
          </a:xfrm>
          <a:prstGeom prst="rect">
            <a:avLst/>
          </a:prstGeom>
        </p:spPr>
        <p:txBody>
          <a:bodyPr wrap="square" lIns="0" anchor="ctr" anchorCtr="0">
            <a:normAutofit/>
          </a:bodyPr>
          <a:lstStyle>
            <a:lvl1pPr algn="l">
              <a:defRPr sz="4000" b="1" baseline="0">
                <a:solidFill>
                  <a:srgbClr val="003366"/>
                </a:solidFill>
                <a:latin typeface="Source Sans Pro" pitchFamily="34" charset="0"/>
              </a:defRPr>
            </a:lvl1pPr>
          </a:lstStyle>
          <a:p>
            <a:r>
              <a:rPr lang="en-US" dirty="0"/>
              <a:t>FULL TITLE</a:t>
            </a:r>
            <a:br>
              <a:rPr lang="en-US" dirty="0"/>
            </a:br>
            <a:r>
              <a:rPr lang="en-US" dirty="0"/>
              <a:t>OF PRESENTATION</a:t>
            </a:r>
            <a:br>
              <a:rPr lang="en-US" dirty="0"/>
            </a:br>
            <a:r>
              <a:rPr lang="en-US" dirty="0"/>
              <a:t>GOES HERE</a:t>
            </a:r>
          </a:p>
        </p:txBody>
      </p:sp>
      <p:sp>
        <p:nvSpPr>
          <p:cNvPr id="10" name="Content Placeholder 5"/>
          <p:cNvSpPr>
            <a:spLocks noGrp="1"/>
          </p:cNvSpPr>
          <p:nvPr>
            <p:ph sz="quarter" idx="11"/>
          </p:nvPr>
        </p:nvSpPr>
        <p:spPr>
          <a:xfrm>
            <a:off x="2270760" y="15811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3337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6" name="Text Placeholder 6"/>
          <p:cNvSpPr>
            <a:spLocks noGrp="1"/>
          </p:cNvSpPr>
          <p:nvPr>
            <p:ph type="body" sz="quarter" idx="13" hasCustomPrompt="1"/>
          </p:nvPr>
        </p:nvSpPr>
        <p:spPr>
          <a:xfrm>
            <a:off x="2286000" y="34099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dirty="0"/>
              <a:t>10/01/2016</a:t>
            </a:r>
          </a:p>
        </p:txBody>
      </p:sp>
    </p:spTree>
    <p:extLst>
      <p:ext uri="{BB962C8B-B14F-4D97-AF65-F5344CB8AC3E}">
        <p14:creationId xmlns:p14="http://schemas.microsoft.com/office/powerpoint/2010/main" val="120307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Title with SubTitle No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276351"/>
            <a:ext cx="5943600" cy="1600199"/>
          </a:xfrm>
          <a:prstGeom prst="rect">
            <a:avLst/>
          </a:prstGeom>
        </p:spPr>
        <p:txBody>
          <a:bodyPr lIns="0" anchor="ctr" anchorCtr="0">
            <a:normAutofit/>
          </a:bodyPr>
          <a:lstStyle>
            <a:lvl1pPr algn="l">
              <a:defRPr sz="4000" b="1" baseline="0">
                <a:solidFill>
                  <a:srgbClr val="003366"/>
                </a:solidFill>
                <a:latin typeface="Source Sans Pro" pitchFamily="34" charset="0"/>
              </a:defRPr>
            </a:lvl1pPr>
          </a:lstStyle>
          <a:p>
            <a:r>
              <a:rPr lang="en-US" dirty="0"/>
              <a:t>FULL TITLE</a:t>
            </a:r>
            <a:br>
              <a:rPr lang="en-US" dirty="0"/>
            </a:br>
            <a:r>
              <a:rPr lang="en-US" dirty="0"/>
              <a:t>OF PRESENTATION</a:t>
            </a:r>
            <a:br>
              <a:rPr lang="en-US" dirty="0"/>
            </a:br>
            <a:r>
              <a:rPr lang="en-US" dirty="0"/>
              <a:t>GOES HERE</a:t>
            </a:r>
          </a:p>
        </p:txBody>
      </p:sp>
      <p:sp>
        <p:nvSpPr>
          <p:cNvPr id="3" name="Subtitle 2"/>
          <p:cNvSpPr>
            <a:spLocks noGrp="1"/>
          </p:cNvSpPr>
          <p:nvPr>
            <p:ph type="subTitle" idx="1" hasCustomPrompt="1"/>
          </p:nvPr>
        </p:nvSpPr>
        <p:spPr>
          <a:xfrm>
            <a:off x="2286000" y="3028950"/>
            <a:ext cx="5943600" cy="762000"/>
          </a:xfrm>
          <a:prstGeom prst="rect">
            <a:avLst/>
          </a:prstGeom>
        </p:spPr>
        <p:txBody>
          <a:bodyPr lIns="0" anchor="ctr" anchorCtr="0">
            <a:noAutofit/>
          </a:bodyPr>
          <a:lstStyle>
            <a:lvl1pPr marL="0" indent="0" algn="l">
              <a:buNone/>
              <a:defRPr sz="2600" b="1" baseline="0">
                <a:solidFill>
                  <a:srgbClr val="006699"/>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br>
              <a:rPr lang="en-US" dirty="0"/>
            </a:br>
            <a:r>
              <a:rPr lang="en-US" dirty="0"/>
              <a:t>TWO LINE TEXT</a:t>
            </a:r>
          </a:p>
        </p:txBody>
      </p:sp>
      <p:sp>
        <p:nvSpPr>
          <p:cNvPr id="6" name="Content Placeholder 5"/>
          <p:cNvSpPr>
            <a:spLocks noGrp="1"/>
          </p:cNvSpPr>
          <p:nvPr>
            <p:ph sz="quarter" idx="11"/>
          </p:nvPr>
        </p:nvSpPr>
        <p:spPr>
          <a:xfrm>
            <a:off x="2270760" y="29466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8610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8" name="Text Placeholder 6"/>
          <p:cNvSpPr>
            <a:spLocks noGrp="1"/>
          </p:cNvSpPr>
          <p:nvPr>
            <p:ph type="body" sz="quarter" idx="13" hasCustomPrompt="1"/>
          </p:nvPr>
        </p:nvSpPr>
        <p:spPr>
          <a:xfrm>
            <a:off x="2286000" y="38671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dirty="0"/>
              <a:t>10/01/2016</a:t>
            </a:r>
          </a:p>
        </p:txBody>
      </p:sp>
    </p:spTree>
    <p:extLst>
      <p:ext uri="{BB962C8B-B14F-4D97-AF65-F5344CB8AC3E}">
        <p14:creationId xmlns:p14="http://schemas.microsoft.com/office/powerpoint/2010/main" val="7286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 Blue and Gr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CAN HAVE</a:t>
            </a:r>
            <a:br>
              <a:rPr lang="en-US" dirty="0"/>
            </a:br>
            <a:r>
              <a:rPr lang="en-US" dirty="0"/>
              <a:t>TWO LINES OF TEXT</a:t>
            </a:r>
          </a:p>
        </p:txBody>
      </p:sp>
      <p:sp>
        <p:nvSpPr>
          <p:cNvPr id="3" name="Content Placeholder 2"/>
          <p:cNvSpPr>
            <a:spLocks noGrp="1"/>
          </p:cNvSpPr>
          <p:nvPr>
            <p:ph idx="1"/>
          </p:nvPr>
        </p:nvSpPr>
        <p:spPr/>
        <p:txBody>
          <a:bodyPr/>
          <a:lstStyle>
            <a:lvl1pPr>
              <a:lnSpc>
                <a:spcPct val="120000"/>
              </a:lnSpc>
              <a:spcBef>
                <a:spcPts val="800"/>
              </a:spcBef>
              <a:defRPr b="0">
                <a:solidFill>
                  <a:schemeClr val="tx1">
                    <a:lumMod val="75000"/>
                    <a:lumOff val="25000"/>
                  </a:schemeClr>
                </a:solidFill>
                <a:latin typeface="Source Sans Pro Semibold" pitchFamily="34" charset="0"/>
              </a:defRPr>
            </a:lvl1pPr>
            <a:lvl2pPr>
              <a:lnSpc>
                <a:spcPct val="120000"/>
              </a:lnSpc>
              <a:spcBef>
                <a:spcPts val="800"/>
              </a:spcBef>
              <a:defRPr>
                <a:solidFill>
                  <a:schemeClr val="tx1">
                    <a:lumMod val="75000"/>
                    <a:lumOff val="25000"/>
                  </a:schemeClr>
                </a:solidFill>
                <a:latin typeface="Source Sans Pro Semibold" pitchFamily="34" charset="0"/>
              </a:defRPr>
            </a:lvl2pPr>
            <a:lvl3pPr>
              <a:lnSpc>
                <a:spcPct val="120000"/>
              </a:lnSpc>
              <a:spcBef>
                <a:spcPts val="800"/>
              </a:spcBef>
              <a:defRPr>
                <a:solidFill>
                  <a:schemeClr val="tx1">
                    <a:lumMod val="75000"/>
                    <a:lumOff val="25000"/>
                  </a:schemeClr>
                </a:solidFill>
                <a:latin typeface="Source Sans Pro Semibold" pitchFamily="34" charset="0"/>
              </a:defRPr>
            </a:lvl3pPr>
            <a:lvl4pPr>
              <a:lnSpc>
                <a:spcPct val="120000"/>
              </a:lnSpc>
              <a:spcBef>
                <a:spcPts val="800"/>
              </a:spcBef>
              <a:defRPr>
                <a:solidFill>
                  <a:schemeClr val="tx1">
                    <a:lumMod val="75000"/>
                    <a:lumOff val="25000"/>
                  </a:schemeClr>
                </a:solidFill>
                <a:latin typeface="Source Sans Pro Semibold" pitchFamily="34" charset="0"/>
              </a:defRPr>
            </a:lvl4pPr>
            <a:lvl5pPr>
              <a:lnSpc>
                <a:spcPct val="120000"/>
              </a:lnSpc>
              <a:spcBef>
                <a:spcPts val="800"/>
              </a:spcBef>
              <a:defRPr>
                <a:solidFill>
                  <a:schemeClr val="tx1">
                    <a:lumMod val="75000"/>
                    <a:lumOff val="25000"/>
                  </a:schemeClr>
                </a:solidFill>
                <a:latin typeface="Source Sans Pro Semibold"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12"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323851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OF SLIDE</a:t>
            </a:r>
          </a:p>
        </p:txBody>
      </p:sp>
      <p:sp>
        <p:nvSpPr>
          <p:cNvPr id="3" name="Content Placeholder 2"/>
          <p:cNvSpPr>
            <a:spLocks noGrp="1"/>
          </p:cNvSpPr>
          <p:nvPr>
            <p:ph idx="1"/>
          </p:nvPr>
        </p:nvSpPr>
        <p:spPr/>
        <p:txBody>
          <a:bodyPr/>
          <a:lstStyle>
            <a:lvl1pPr>
              <a:lnSpc>
                <a:spcPct val="120000"/>
              </a:lnSpc>
              <a:spcBef>
                <a:spcPts val="600"/>
              </a:spcBef>
              <a:defRPr/>
            </a:lvl1pPr>
            <a:lvl2pPr>
              <a:lnSpc>
                <a:spcPct val="120000"/>
              </a:lnSpc>
              <a:spcBef>
                <a:spcPts val="600"/>
              </a:spcBef>
              <a:defRPr>
                <a:solidFill>
                  <a:srgbClr val="003366"/>
                </a:solidFill>
                <a:latin typeface="Source Sans Pro Semibold" pitchFamily="34" charset="0"/>
              </a:defRPr>
            </a:lvl2pPr>
            <a:lvl3pPr>
              <a:lnSpc>
                <a:spcPct val="120000"/>
              </a:lnSpc>
              <a:spcBef>
                <a:spcPts val="600"/>
              </a:spcBef>
              <a:defRPr>
                <a:solidFill>
                  <a:srgbClr val="003366"/>
                </a:solidFill>
                <a:latin typeface="Source Sans Pro Semibold" pitchFamily="34" charset="0"/>
              </a:defRPr>
            </a:lvl3pPr>
            <a:lvl4pPr>
              <a:lnSpc>
                <a:spcPct val="120000"/>
              </a:lnSpc>
              <a:spcBef>
                <a:spcPts val="600"/>
              </a:spcBef>
              <a:defRPr>
                <a:solidFill>
                  <a:srgbClr val="003366"/>
                </a:solidFill>
                <a:latin typeface="Source Sans Pro Semibold" pitchFamily="34" charset="0"/>
              </a:defRPr>
            </a:lvl4pPr>
            <a:lvl5pPr>
              <a:lnSpc>
                <a:spcPct val="120000"/>
              </a:lnSpc>
              <a:spcBef>
                <a:spcPts val="600"/>
              </a:spcBef>
              <a:defRPr>
                <a:solidFill>
                  <a:srgbClr val="003366"/>
                </a:solidFill>
                <a:latin typeface="Source Sans Pro Semibold"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8"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327443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Sub-Head with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p>
            <a:r>
              <a:rPr lang="en-US" dirty="0"/>
              <a:t>TITLE OF SLIDE</a:t>
            </a:r>
          </a:p>
        </p:txBody>
      </p:sp>
      <p:sp>
        <p:nvSpPr>
          <p:cNvPr id="3" name="Subtitle 2"/>
          <p:cNvSpPr>
            <a:spLocks noGrp="1"/>
          </p:cNvSpPr>
          <p:nvPr>
            <p:ph type="subTitle" idx="1" hasCustomPrompt="1"/>
          </p:nvPr>
        </p:nvSpPr>
        <p:spPr>
          <a:xfrm>
            <a:off x="685800" y="1809750"/>
            <a:ext cx="7924800" cy="1066800"/>
          </a:xfrm>
        </p:spPr>
        <p:txBody>
          <a:bodyPr>
            <a:noAutofit/>
          </a:bodyPr>
          <a:lstStyle>
            <a:lvl1pPr marL="0" indent="0" algn="l">
              <a:buNone/>
              <a:defRPr sz="2000" b="0" baseline="0">
                <a:solidFill>
                  <a:schemeClr val="tx1">
                    <a:lumMod val="75000"/>
                    <a:lumOff val="25000"/>
                  </a:schemeClr>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Tell us the facts in plain language. Short and sweet is the key. Do not add too much content – talk to your audience not the presentation. Your audience will thank you.</a:t>
            </a:r>
          </a:p>
        </p:txBody>
      </p:sp>
      <p:pic>
        <p:nvPicPr>
          <p:cNvPr id="7" name="Picture 6"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353297"/>
            <a:ext cx="190500" cy="314877"/>
          </a:xfrm>
          <a:prstGeom prst="rect">
            <a:avLst/>
          </a:prstGeom>
        </p:spPr>
      </p:pic>
      <p:sp>
        <p:nvSpPr>
          <p:cNvPr id="9" name="Text Placeholder 22"/>
          <p:cNvSpPr>
            <a:spLocks noGrp="1"/>
          </p:cNvSpPr>
          <p:nvPr>
            <p:ph type="body" sz="quarter" idx="14" hasCustomPrompt="1"/>
          </p:nvPr>
        </p:nvSpPr>
        <p:spPr>
          <a:xfrm>
            <a:off x="685800" y="1352550"/>
            <a:ext cx="7924800" cy="315912"/>
          </a:xfrm>
          <a:solidFill>
            <a:srgbClr val="006699"/>
          </a:solidFill>
        </p:spPr>
        <p:txBody>
          <a:bodyPr lIns="91440" rIns="0" anchor="ctr" anchorCtr="0"/>
          <a:lstStyle>
            <a:lvl1pPr>
              <a:defRPr b="1">
                <a:solidFill>
                  <a:schemeClr val="bg1"/>
                </a:solidFill>
              </a:defRPr>
            </a:lvl1pPr>
          </a:lstStyle>
          <a:p>
            <a:pPr lvl="0"/>
            <a:r>
              <a:rPr lang="en-US" dirty="0"/>
              <a:t>LONG HEADER TEXT</a:t>
            </a:r>
          </a:p>
        </p:txBody>
      </p:sp>
      <p:sp>
        <p:nvSpPr>
          <p:cNvPr id="8"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10"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215180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ub-Head with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p>
            <a:r>
              <a:rPr lang="en-US" dirty="0"/>
              <a:t>TITLE OF SLIDE</a:t>
            </a:r>
          </a:p>
        </p:txBody>
      </p:sp>
      <p:sp>
        <p:nvSpPr>
          <p:cNvPr id="3" name="Subtitle 2"/>
          <p:cNvSpPr>
            <a:spLocks noGrp="1"/>
          </p:cNvSpPr>
          <p:nvPr>
            <p:ph type="subTitle" idx="1" hasCustomPrompt="1"/>
          </p:nvPr>
        </p:nvSpPr>
        <p:spPr>
          <a:xfrm>
            <a:off x="685800" y="1809750"/>
            <a:ext cx="7620000" cy="1066800"/>
          </a:xfrm>
        </p:spPr>
        <p:txBody>
          <a:bodyPr>
            <a:noAutofit/>
          </a:bodyPr>
          <a:lstStyle>
            <a:lvl1pPr marL="0" indent="0" algn="l">
              <a:buNone/>
              <a:defRPr sz="2000" b="0" baseline="0">
                <a:solidFill>
                  <a:schemeClr val="tx1">
                    <a:lumMod val="75000"/>
                    <a:lumOff val="25000"/>
                  </a:schemeClr>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Tell us the facts in plain language. Short and sweet is the key. Do not add too much content – talk to your audience not the presentation. Your audience will thank you.</a:t>
            </a:r>
          </a:p>
        </p:txBody>
      </p:sp>
      <p:pic>
        <p:nvPicPr>
          <p:cNvPr id="7" name="Picture 6"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353297"/>
            <a:ext cx="190500" cy="314877"/>
          </a:xfrm>
          <a:prstGeom prst="rect">
            <a:avLst/>
          </a:prstGeom>
        </p:spPr>
      </p:pic>
      <p:sp>
        <p:nvSpPr>
          <p:cNvPr id="9" name="Text Placeholder 22"/>
          <p:cNvSpPr>
            <a:spLocks noGrp="1"/>
          </p:cNvSpPr>
          <p:nvPr>
            <p:ph type="body" sz="quarter" idx="14" hasCustomPrompt="1"/>
          </p:nvPr>
        </p:nvSpPr>
        <p:spPr>
          <a:xfrm>
            <a:off x="685800" y="1352550"/>
            <a:ext cx="7924800" cy="315912"/>
          </a:xfrm>
          <a:solidFill>
            <a:srgbClr val="006699"/>
          </a:solidFill>
        </p:spPr>
        <p:txBody>
          <a:bodyPr wrap="none" lIns="91440" rIns="0" anchor="ctr" anchorCtr="0"/>
          <a:lstStyle>
            <a:lvl1pPr>
              <a:defRPr b="1">
                <a:solidFill>
                  <a:schemeClr val="bg1"/>
                </a:solidFill>
              </a:defRPr>
            </a:lvl1pPr>
          </a:lstStyle>
          <a:p>
            <a:pPr lvl="0"/>
            <a:r>
              <a:rPr lang="en-US" dirty="0"/>
              <a:t>LONG HEADER TEXT</a:t>
            </a:r>
          </a:p>
        </p:txBody>
      </p:sp>
      <p:pic>
        <p:nvPicPr>
          <p:cNvPr id="11" name="Picture 10"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105897"/>
            <a:ext cx="190500" cy="314877"/>
          </a:xfrm>
          <a:prstGeom prst="rect">
            <a:avLst/>
          </a:prstGeom>
        </p:spPr>
      </p:pic>
      <p:sp>
        <p:nvSpPr>
          <p:cNvPr id="12" name="Text Placeholder 22"/>
          <p:cNvSpPr>
            <a:spLocks noGrp="1"/>
          </p:cNvSpPr>
          <p:nvPr>
            <p:ph type="body" sz="quarter" idx="15" hasCustomPrompt="1"/>
          </p:nvPr>
        </p:nvSpPr>
        <p:spPr>
          <a:xfrm>
            <a:off x="685800" y="3105150"/>
            <a:ext cx="7924800" cy="315912"/>
          </a:xfrm>
          <a:solidFill>
            <a:srgbClr val="006699"/>
          </a:solidFill>
        </p:spPr>
        <p:txBody>
          <a:bodyPr wrap="none" lIns="91440" rIns="0" anchor="ctr" anchorCtr="0"/>
          <a:lstStyle>
            <a:lvl1pPr>
              <a:defRPr b="1">
                <a:solidFill>
                  <a:schemeClr val="bg1"/>
                </a:solidFill>
              </a:defRPr>
            </a:lvl1pPr>
          </a:lstStyle>
          <a:p>
            <a:pPr lvl="0"/>
            <a:r>
              <a:rPr lang="en-US" dirty="0"/>
              <a:t>LONG HEADER TEXT</a:t>
            </a:r>
          </a:p>
        </p:txBody>
      </p:sp>
      <p:sp>
        <p:nvSpPr>
          <p:cNvPr id="13" name="Text Placeholder 12"/>
          <p:cNvSpPr>
            <a:spLocks noGrp="1"/>
          </p:cNvSpPr>
          <p:nvPr>
            <p:ph type="body" sz="quarter" idx="16" hasCustomPrompt="1"/>
          </p:nvPr>
        </p:nvSpPr>
        <p:spPr>
          <a:xfrm>
            <a:off x="685800" y="3562350"/>
            <a:ext cx="7620000" cy="1066800"/>
          </a:xfrm>
        </p:spPr>
        <p:txBody>
          <a:bodyPr>
            <a:noAutofit/>
          </a:bodyPr>
          <a:lstStyle>
            <a:lvl1pPr>
              <a:defRPr sz="2000" b="0" baseline="0">
                <a:solidFill>
                  <a:schemeClr val="tx1">
                    <a:lumMod val="75000"/>
                    <a:lumOff val="25000"/>
                  </a:schemeClr>
                </a:solidFill>
              </a:defRPr>
            </a:lvl1pPr>
            <a:lvl5pPr>
              <a:defRPr/>
            </a:lvl5pPr>
          </a:lstStyle>
          <a:p>
            <a:r>
              <a:rPr lang="en-US" dirty="0"/>
              <a:t>Tell us the facts in plain language. Short and sweet is the key. Do not add too much content – talk to your audience not the presentation. Your audience will thank you.</a:t>
            </a:r>
          </a:p>
        </p:txBody>
      </p:sp>
      <p:sp>
        <p:nvSpPr>
          <p:cNvPr id="14"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15"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212266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p>
            <a:r>
              <a:rPr lang="en-US" dirty="0"/>
              <a:t>TITLE OF SLIDE</a:t>
            </a:r>
          </a:p>
        </p:txBody>
      </p:sp>
      <p:sp>
        <p:nvSpPr>
          <p:cNvPr id="3" name="Subtitle 2"/>
          <p:cNvSpPr>
            <a:spLocks noGrp="1"/>
          </p:cNvSpPr>
          <p:nvPr>
            <p:ph type="subTitle" idx="1" hasCustomPrompt="1"/>
          </p:nvPr>
        </p:nvSpPr>
        <p:spPr>
          <a:xfrm>
            <a:off x="457200" y="1962150"/>
            <a:ext cx="8077200" cy="1066800"/>
          </a:xfrm>
        </p:spPr>
        <p:txBody>
          <a:bodyPr>
            <a:noAutofit/>
          </a:bodyPr>
          <a:lstStyle>
            <a:lvl1pPr marL="0" indent="0" algn="l">
              <a:buNone/>
              <a:defRPr sz="2000" b="0" baseline="0">
                <a:solidFill>
                  <a:schemeClr val="tx1">
                    <a:lumMod val="75000"/>
                    <a:lumOff val="25000"/>
                  </a:schemeClr>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Tell us the facts in plain language. Short and sweet is the key. Do not add too much content – talk to your audience not the presentation. Your audience will thank you.</a:t>
            </a:r>
          </a:p>
        </p:txBody>
      </p:sp>
      <p:sp>
        <p:nvSpPr>
          <p:cNvPr id="8" name="Text Placeholder 7"/>
          <p:cNvSpPr>
            <a:spLocks noGrp="1"/>
          </p:cNvSpPr>
          <p:nvPr>
            <p:ph type="body" sz="quarter" idx="13" hasCustomPrompt="1"/>
          </p:nvPr>
        </p:nvSpPr>
        <p:spPr>
          <a:xfrm>
            <a:off x="457200" y="1428750"/>
            <a:ext cx="8077200" cy="381000"/>
          </a:xfrm>
        </p:spPr>
        <p:txBody>
          <a:bodyPr>
            <a:noAutofit/>
          </a:bodyPr>
          <a:lstStyle>
            <a:lvl1pPr>
              <a:defRPr/>
            </a:lvl1pPr>
          </a:lstStyle>
          <a:p>
            <a:pPr lvl="0"/>
            <a:r>
              <a:rPr lang="en-US" dirty="0"/>
              <a:t>HEADER TEXT</a:t>
            </a:r>
          </a:p>
        </p:txBody>
      </p:sp>
      <p:sp>
        <p:nvSpPr>
          <p:cNvPr id="7"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9"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331371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14133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97" r:id="rId3"/>
    <p:sldLayoutId id="2147483698" r:id="rId4"/>
  </p:sldLayoutIdLst>
  <p:hf sldNum="0" hdr="0" ftr="0" dt="0"/>
  <p:txStyles>
    <p:titleStyle>
      <a:lvl1pPr algn="l" defTabSz="914400" rtl="0" eaLnBrk="1" latinLnBrk="0" hangingPunct="1">
        <a:spcBef>
          <a:spcPct val="0"/>
        </a:spcBef>
        <a:buNone/>
        <a:defRPr sz="4000" b="1" kern="1200" baseline="0">
          <a:solidFill>
            <a:srgbClr val="003366"/>
          </a:solidFill>
          <a:latin typeface="Source Sans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3366"/>
          </a:solidFill>
          <a:latin typeface="Source Sans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3366"/>
          </a:solidFill>
          <a:latin typeface="Source Sans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3366"/>
          </a:solidFill>
          <a:latin typeface="Source Sans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3366"/>
          </a:solidFill>
          <a:latin typeface="Source Sans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3366"/>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49"/>
            <a:ext cx="6781800" cy="762001"/>
          </a:xfrm>
          <a:prstGeom prst="rect">
            <a:avLst/>
          </a:prstGeom>
        </p:spPr>
        <p:txBody>
          <a:bodyPr vert="horz" wrap="none" lIns="0" tIns="0" rIns="0" bIns="0" rtlCol="0" anchor="ctr">
            <a:noAutofit/>
          </a:bodyPr>
          <a:lstStyle/>
          <a:p>
            <a:r>
              <a:rPr lang="en-US" dirty="0"/>
              <a:t>TEXT SLIDE</a:t>
            </a:r>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dirty="0"/>
          </a:p>
        </p:txBody>
      </p:sp>
      <p:sp>
        <p:nvSpPr>
          <p:cNvPr id="5"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dirty="0"/>
              <a:t>FOOTER GOES HERE</a:t>
            </a:r>
          </a:p>
        </p:txBody>
      </p:sp>
    </p:spTree>
    <p:extLst>
      <p:ext uri="{BB962C8B-B14F-4D97-AF65-F5344CB8AC3E}">
        <p14:creationId xmlns:p14="http://schemas.microsoft.com/office/powerpoint/2010/main" val="10232355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87" r:id="rId3"/>
    <p:sldLayoutId id="2147483706" r:id="rId4"/>
    <p:sldLayoutId id="2147483703" r:id="rId5"/>
    <p:sldLayoutId id="2147483692" r:id="rId6"/>
    <p:sldLayoutId id="2147483693" r:id="rId7"/>
  </p:sldLayoutIdLst>
  <p:hf sldNum="0" hdr="0" ftr="0" dt="0"/>
  <p:txStyles>
    <p:title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2400" b="1" kern="1200">
          <a:solidFill>
            <a:srgbClr val="003366"/>
          </a:solidFill>
          <a:latin typeface="Source Sans Pro" pitchFamily="34" charset="0"/>
          <a:ea typeface="+mn-ea"/>
          <a:cs typeface="+mn-cs"/>
        </a:defRPr>
      </a:lvl1pPr>
      <a:lvl2pPr marL="365760" indent="-182880" algn="l" defTabSz="914400" rtl="0" eaLnBrk="1" latinLnBrk="0" hangingPunct="1">
        <a:lnSpc>
          <a:spcPct val="120000"/>
        </a:lnSpc>
        <a:spcBef>
          <a:spcPts val="600"/>
        </a:spcBef>
        <a:buFont typeface="Arial" panose="020B0604020202020204" pitchFamily="34" charset="0"/>
        <a:buChar char="•"/>
        <a:defRPr sz="2000" kern="1200">
          <a:solidFill>
            <a:srgbClr val="003366"/>
          </a:solidFill>
          <a:latin typeface="Source Sans Pro" pitchFamily="34" charset="0"/>
          <a:ea typeface="+mn-ea"/>
          <a:cs typeface="+mn-cs"/>
        </a:defRPr>
      </a:lvl2pPr>
      <a:lvl3pPr marL="640080" indent="-228600" algn="l" defTabSz="914400" rtl="0" eaLnBrk="1" latinLnBrk="0" hangingPunct="1">
        <a:lnSpc>
          <a:spcPct val="120000"/>
        </a:lnSpc>
        <a:spcBef>
          <a:spcPts val="600"/>
        </a:spcBef>
        <a:buFont typeface="+mj-lt"/>
        <a:buAutoNum type="arabicPeriod"/>
        <a:defRPr sz="2000" kern="1200">
          <a:solidFill>
            <a:srgbClr val="003366"/>
          </a:solidFill>
          <a:latin typeface="Source Sans Pro" pitchFamily="34" charset="0"/>
          <a:ea typeface="+mn-ea"/>
          <a:cs typeface="+mn-cs"/>
        </a:defRPr>
      </a:lvl3pPr>
      <a:lvl4pPr marL="822960" indent="-228600" algn="l" defTabSz="914400" rtl="0" eaLnBrk="1" latinLnBrk="0" hangingPunct="1">
        <a:lnSpc>
          <a:spcPct val="120000"/>
        </a:lnSpc>
        <a:spcBef>
          <a:spcPts val="600"/>
        </a:spcBef>
        <a:buFont typeface="+mj-lt"/>
        <a:buAutoNum type="alphaUcPeriod"/>
        <a:defRPr sz="2000" kern="1200">
          <a:solidFill>
            <a:srgbClr val="003366"/>
          </a:solidFill>
          <a:latin typeface="Source Sans Pro" pitchFamily="34" charset="0"/>
          <a:ea typeface="+mn-ea"/>
          <a:cs typeface="+mn-cs"/>
        </a:defRPr>
      </a:lvl4pPr>
      <a:lvl5pPr marL="1097280" indent="-228600" algn="l" defTabSz="914400" rtl="0" eaLnBrk="1" latinLnBrk="0" hangingPunct="1">
        <a:lnSpc>
          <a:spcPct val="120000"/>
        </a:lnSpc>
        <a:spcBef>
          <a:spcPts val="600"/>
        </a:spcBef>
        <a:buFont typeface="+mj-lt"/>
        <a:buAutoNum type="romanLcPeriod"/>
        <a:defRPr sz="2000" kern="1200">
          <a:solidFill>
            <a:srgbClr val="003366"/>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hyperlink" Target="https://my.uscis.gov/account"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hyperlink" Target="https://my.uscis.gov/account/v1/needhel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334396"/>
            <a:ext cx="6019800" cy="2438399"/>
          </a:xfrm>
        </p:spPr>
        <p:txBody>
          <a:bodyPr>
            <a:normAutofit/>
          </a:bodyPr>
          <a:lstStyle/>
          <a:p>
            <a:r>
              <a:rPr lang="en-US" dirty="0">
                <a:solidFill>
                  <a:srgbClr val="006699"/>
                </a:solidFill>
              </a:rPr>
              <a:t>USCIS H-1B ONLINE REGISTRATION  </a:t>
            </a:r>
            <a:br>
              <a:rPr lang="en-US" dirty="0">
                <a:solidFill>
                  <a:srgbClr val="006699"/>
                </a:solidFill>
              </a:rPr>
            </a:br>
            <a:r>
              <a:rPr lang="en-US" dirty="0"/>
              <a:t>FOR REGISTRANTS</a:t>
            </a:r>
          </a:p>
        </p:txBody>
      </p:sp>
      <p:sp>
        <p:nvSpPr>
          <p:cNvPr id="5" name="Content Placeholder 4"/>
          <p:cNvSpPr>
            <a:spLocks noGrp="1"/>
          </p:cNvSpPr>
          <p:nvPr>
            <p:ph sz="quarter" idx="12"/>
          </p:nvPr>
        </p:nvSpPr>
        <p:spPr/>
        <p:txBody>
          <a:bodyPr/>
          <a:lstStyle/>
          <a:p>
            <a:endParaRPr lang="en-US" dirty="0"/>
          </a:p>
        </p:txBody>
      </p:sp>
      <p:sp>
        <p:nvSpPr>
          <p:cNvPr id="6" name="Text Placeholder 5"/>
          <p:cNvSpPr>
            <a:spLocks noGrp="1"/>
          </p:cNvSpPr>
          <p:nvPr>
            <p:ph type="body" sz="quarter" idx="13"/>
          </p:nvPr>
        </p:nvSpPr>
        <p:spPr>
          <a:xfrm>
            <a:off x="2286000" y="3876294"/>
            <a:ext cx="2971800" cy="304800"/>
          </a:xfrm>
        </p:spPr>
        <p:txBody>
          <a:bodyPr/>
          <a:lstStyle/>
          <a:p>
            <a:r>
              <a:rPr lang="en-US" dirty="0" smtClean="0"/>
              <a:t>02/06/2020</a:t>
            </a:r>
            <a:endParaRPr lang="en-US" dirty="0"/>
          </a:p>
          <a:p>
            <a:endParaRPr lang="en-US" dirty="0"/>
          </a:p>
        </p:txBody>
      </p:sp>
    </p:spTree>
    <p:extLst>
      <p:ext uri="{BB962C8B-B14F-4D97-AF65-F5344CB8AC3E}">
        <p14:creationId xmlns:p14="http://schemas.microsoft.com/office/powerpoint/2010/main" val="439343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799" y="1254272"/>
            <a:ext cx="4191001" cy="3603478"/>
          </a:xfrm>
          <a:prstGeom prst="rect">
            <a:avLst/>
          </a:prstGeom>
        </p:spPr>
      </p:pic>
      <p:sp>
        <p:nvSpPr>
          <p:cNvPr id="3" name="Title 2"/>
          <p:cNvSpPr>
            <a:spLocks noGrp="1"/>
          </p:cNvSpPr>
          <p:nvPr>
            <p:ph type="title"/>
          </p:nvPr>
        </p:nvSpPr>
        <p:spPr/>
        <p:txBody>
          <a:bodyPr/>
          <a:lstStyle/>
          <a:p>
            <a:r>
              <a:rPr lang="en-US" dirty="0"/>
              <a:t>H-1B REGISTRATION </a:t>
            </a:r>
          </a:p>
        </p:txBody>
      </p:sp>
      <p:sp>
        <p:nvSpPr>
          <p:cNvPr id="8" name="Oval 7"/>
          <p:cNvSpPr/>
          <p:nvPr/>
        </p:nvSpPr>
        <p:spPr>
          <a:xfrm>
            <a:off x="3030659" y="2800350"/>
            <a:ext cx="783771" cy="4572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26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874" y="1123950"/>
            <a:ext cx="3763499" cy="3657600"/>
          </a:xfrm>
          <a:prstGeom prst="rect">
            <a:avLst/>
          </a:prstGeom>
        </p:spPr>
      </p:pic>
      <p:sp>
        <p:nvSpPr>
          <p:cNvPr id="3" name="Title 2"/>
          <p:cNvSpPr>
            <a:spLocks noGrp="1"/>
          </p:cNvSpPr>
          <p:nvPr>
            <p:ph type="title"/>
          </p:nvPr>
        </p:nvSpPr>
        <p:spPr/>
        <p:txBody>
          <a:bodyPr/>
          <a:lstStyle/>
          <a:p>
            <a:r>
              <a:rPr lang="en-US" dirty="0"/>
              <a:t>H-1B REGISTRATION </a:t>
            </a:r>
          </a:p>
        </p:txBody>
      </p:sp>
      <p:sp>
        <p:nvSpPr>
          <p:cNvPr id="11" name="Oval 10"/>
          <p:cNvSpPr/>
          <p:nvPr/>
        </p:nvSpPr>
        <p:spPr>
          <a:xfrm>
            <a:off x="4572000" y="3953304"/>
            <a:ext cx="1295400" cy="6096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1" y="1047750"/>
            <a:ext cx="2895600" cy="3515154"/>
          </a:xfrm>
          <a:prstGeom prst="rect">
            <a:avLst/>
          </a:prstGeom>
        </p:spPr>
      </p:pic>
    </p:spTree>
    <p:extLst>
      <p:ext uri="{BB962C8B-B14F-4D97-AF65-F5344CB8AC3E}">
        <p14:creationId xmlns:p14="http://schemas.microsoft.com/office/powerpoint/2010/main" val="140314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95800" y="1095677"/>
            <a:ext cx="3352800" cy="3610564"/>
          </a:xfrm>
          <a:prstGeom prst="rect">
            <a:avLst/>
          </a:prstGeom>
        </p:spPr>
      </p:pic>
      <p:sp>
        <p:nvSpPr>
          <p:cNvPr id="3" name="Title 2"/>
          <p:cNvSpPr>
            <a:spLocks noGrp="1"/>
          </p:cNvSpPr>
          <p:nvPr>
            <p:ph type="title"/>
          </p:nvPr>
        </p:nvSpPr>
        <p:spPr/>
        <p:txBody>
          <a:bodyPr/>
          <a:lstStyle/>
          <a:p>
            <a:r>
              <a:rPr lang="en-US" dirty="0"/>
              <a:t>H-1B REGISTRATION </a:t>
            </a:r>
          </a:p>
        </p:txBody>
      </p:sp>
      <p:pic>
        <p:nvPicPr>
          <p:cNvPr id="2" name="Picture 1"/>
          <p:cNvPicPr>
            <a:picLocks noChangeAspect="1"/>
          </p:cNvPicPr>
          <p:nvPr/>
        </p:nvPicPr>
        <p:blipFill>
          <a:blip r:embed="rId4"/>
          <a:stretch>
            <a:fillRect/>
          </a:stretch>
        </p:blipFill>
        <p:spPr>
          <a:xfrm>
            <a:off x="647700" y="971550"/>
            <a:ext cx="3543230" cy="3681018"/>
          </a:xfrm>
          <a:prstGeom prst="rect">
            <a:avLst/>
          </a:prstGeom>
        </p:spPr>
      </p:pic>
      <p:sp>
        <p:nvSpPr>
          <p:cNvPr id="7" name="Oval 6"/>
          <p:cNvSpPr/>
          <p:nvPr/>
        </p:nvSpPr>
        <p:spPr>
          <a:xfrm>
            <a:off x="4648200" y="4171950"/>
            <a:ext cx="1524000" cy="534291"/>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055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0" y="938653"/>
            <a:ext cx="1978841" cy="3723394"/>
          </a:xfrm>
          <a:prstGeom prst="rect">
            <a:avLst/>
          </a:prstGeom>
        </p:spPr>
      </p:pic>
      <p:sp>
        <p:nvSpPr>
          <p:cNvPr id="3" name="Title 2"/>
          <p:cNvSpPr>
            <a:spLocks noGrp="1"/>
          </p:cNvSpPr>
          <p:nvPr>
            <p:ph type="title"/>
          </p:nvPr>
        </p:nvSpPr>
        <p:spPr/>
        <p:txBody>
          <a:bodyPr/>
          <a:lstStyle/>
          <a:p>
            <a:r>
              <a:rPr lang="en-US" dirty="0"/>
              <a:t>REGISTRANT INFORMATION </a:t>
            </a:r>
          </a:p>
        </p:txBody>
      </p:sp>
      <p:sp>
        <p:nvSpPr>
          <p:cNvPr id="6" name="Oval 5"/>
          <p:cNvSpPr/>
          <p:nvPr/>
        </p:nvSpPr>
        <p:spPr>
          <a:xfrm>
            <a:off x="4800600" y="4230247"/>
            <a:ext cx="1295400" cy="4572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29" y="1099697"/>
            <a:ext cx="3982042" cy="3562350"/>
          </a:xfrm>
          <a:prstGeom prst="rect">
            <a:avLst/>
          </a:prstGeom>
        </p:spPr>
      </p:pic>
    </p:spTree>
    <p:extLst>
      <p:ext uri="{BB962C8B-B14F-4D97-AF65-F5344CB8AC3E}">
        <p14:creationId xmlns:p14="http://schemas.microsoft.com/office/powerpoint/2010/main" val="5375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64034" y="1504950"/>
            <a:ext cx="4108424" cy="2838449"/>
          </a:xfrm>
          <a:prstGeom prst="rect">
            <a:avLst/>
          </a:prstGeom>
        </p:spPr>
      </p:pic>
      <p:sp>
        <p:nvSpPr>
          <p:cNvPr id="2" name="Title 1"/>
          <p:cNvSpPr txBox="1">
            <a:spLocks/>
          </p:cNvSpPr>
          <p:nvPr/>
        </p:nvSpPr>
        <p:spPr>
          <a:xfrm>
            <a:off x="304800" y="514350"/>
            <a:ext cx="8118468" cy="459112"/>
          </a:xfrm>
          <a:prstGeom prst="rect">
            <a:avLst/>
          </a:prstGeom>
        </p:spPr>
        <p:txBody>
          <a:bodyPr>
            <a:normAutofit fontScale="85000" lnSpcReduction="20000"/>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endParaRPr lang="en-US" sz="4000" dirty="0"/>
          </a:p>
        </p:txBody>
      </p:sp>
      <p:sp>
        <p:nvSpPr>
          <p:cNvPr id="3" name="Title 2"/>
          <p:cNvSpPr>
            <a:spLocks noGrp="1"/>
          </p:cNvSpPr>
          <p:nvPr>
            <p:ph type="title"/>
          </p:nvPr>
        </p:nvSpPr>
        <p:spPr>
          <a:xfrm>
            <a:off x="457200" y="361949"/>
            <a:ext cx="6781800" cy="762001"/>
          </a:xfrm>
        </p:spPr>
        <p:txBody>
          <a:bodyPr/>
          <a:lstStyle/>
          <a:p>
            <a:r>
              <a:rPr lang="en-US" dirty="0"/>
              <a:t>SIGNATORY INFORMATION </a:t>
            </a:r>
          </a:p>
        </p:txBody>
      </p:sp>
      <p:pic>
        <p:nvPicPr>
          <p:cNvPr id="4" name="Picture 3"/>
          <p:cNvPicPr>
            <a:picLocks noChangeAspect="1"/>
          </p:cNvPicPr>
          <p:nvPr/>
        </p:nvPicPr>
        <p:blipFill>
          <a:blip r:embed="rId4"/>
          <a:stretch>
            <a:fillRect/>
          </a:stretch>
        </p:blipFill>
        <p:spPr>
          <a:xfrm>
            <a:off x="381000" y="1123950"/>
            <a:ext cx="4673600" cy="3516142"/>
          </a:xfrm>
          <a:prstGeom prst="rect">
            <a:avLst/>
          </a:prstGeom>
        </p:spPr>
      </p:pic>
      <p:sp>
        <p:nvSpPr>
          <p:cNvPr id="11" name="Oval 10"/>
          <p:cNvSpPr/>
          <p:nvPr/>
        </p:nvSpPr>
        <p:spPr>
          <a:xfrm>
            <a:off x="5054600" y="3760604"/>
            <a:ext cx="1524000" cy="534291"/>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01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752600" y="971550"/>
            <a:ext cx="5205927" cy="3454400"/>
          </a:xfrm>
          <a:prstGeom prst="rect">
            <a:avLst/>
          </a:prstGeom>
        </p:spPr>
      </p:pic>
      <p:sp>
        <p:nvSpPr>
          <p:cNvPr id="3" name="Title 2"/>
          <p:cNvSpPr>
            <a:spLocks noGrp="1"/>
          </p:cNvSpPr>
          <p:nvPr>
            <p:ph type="title"/>
          </p:nvPr>
        </p:nvSpPr>
        <p:spPr>
          <a:xfrm>
            <a:off x="476250" y="361949"/>
            <a:ext cx="6762750" cy="762001"/>
          </a:xfrm>
        </p:spPr>
        <p:txBody>
          <a:bodyPr/>
          <a:lstStyle/>
          <a:p>
            <a:r>
              <a:rPr lang="en-US" dirty="0"/>
              <a:t>BENEFICIARY INFORMATION</a:t>
            </a:r>
          </a:p>
        </p:txBody>
      </p:sp>
      <p:sp>
        <p:nvSpPr>
          <p:cNvPr id="10" name="Oval 9"/>
          <p:cNvSpPr/>
          <p:nvPr/>
        </p:nvSpPr>
        <p:spPr>
          <a:xfrm>
            <a:off x="3100387" y="2800350"/>
            <a:ext cx="1514475" cy="6096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480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BENEFICIARY INFORMATION </a:t>
            </a:r>
          </a:p>
        </p:txBody>
      </p:sp>
      <p:pic>
        <p:nvPicPr>
          <p:cNvPr id="10" name="Picture 9"/>
          <p:cNvPicPr>
            <a:picLocks noChangeAspect="1"/>
          </p:cNvPicPr>
          <p:nvPr/>
        </p:nvPicPr>
        <p:blipFill>
          <a:blip r:embed="rId3"/>
          <a:stretch>
            <a:fillRect/>
          </a:stretch>
        </p:blipFill>
        <p:spPr>
          <a:xfrm>
            <a:off x="2286000" y="1047751"/>
            <a:ext cx="4495800" cy="3625532"/>
          </a:xfrm>
          <a:prstGeom prst="rect">
            <a:avLst/>
          </a:prstGeom>
        </p:spPr>
      </p:pic>
      <p:cxnSp>
        <p:nvCxnSpPr>
          <p:cNvPr id="11" name="Straight Arrow Connector 10"/>
          <p:cNvCxnSpPr/>
          <p:nvPr/>
        </p:nvCxnSpPr>
        <p:spPr>
          <a:xfrm>
            <a:off x="2971800" y="3638550"/>
            <a:ext cx="3810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971800" y="2876550"/>
            <a:ext cx="3810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75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91000" y="1143000"/>
            <a:ext cx="2723215" cy="3582101"/>
          </a:xfrm>
          <a:prstGeom prst="rect">
            <a:avLst/>
          </a:prstGeom>
        </p:spPr>
      </p:pic>
      <p:sp>
        <p:nvSpPr>
          <p:cNvPr id="3" name="Title 2"/>
          <p:cNvSpPr>
            <a:spLocks noGrp="1"/>
          </p:cNvSpPr>
          <p:nvPr>
            <p:ph type="title"/>
          </p:nvPr>
        </p:nvSpPr>
        <p:spPr/>
        <p:txBody>
          <a:bodyPr/>
          <a:lstStyle/>
          <a:p>
            <a:r>
              <a:rPr lang="en-US" dirty="0"/>
              <a:t>BENEFICIARY INFORMATION </a:t>
            </a:r>
          </a:p>
        </p:txBody>
      </p:sp>
      <p:pic>
        <p:nvPicPr>
          <p:cNvPr id="2" name="Picture 1"/>
          <p:cNvPicPr>
            <a:picLocks noChangeAspect="1"/>
          </p:cNvPicPr>
          <p:nvPr/>
        </p:nvPicPr>
        <p:blipFill>
          <a:blip r:embed="rId4"/>
          <a:stretch>
            <a:fillRect/>
          </a:stretch>
        </p:blipFill>
        <p:spPr>
          <a:xfrm>
            <a:off x="1174922" y="1083026"/>
            <a:ext cx="2719327" cy="3441700"/>
          </a:xfrm>
          <a:prstGeom prst="rect">
            <a:avLst/>
          </a:prstGeom>
        </p:spPr>
      </p:pic>
      <p:sp>
        <p:nvSpPr>
          <p:cNvPr id="10" name="Oval 9"/>
          <p:cNvSpPr/>
          <p:nvPr/>
        </p:nvSpPr>
        <p:spPr>
          <a:xfrm>
            <a:off x="4572001" y="4324351"/>
            <a:ext cx="685800" cy="4007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3317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648200" y="1184778"/>
            <a:ext cx="3218325" cy="3342771"/>
          </a:xfrm>
          <a:prstGeom prst="rect">
            <a:avLst/>
          </a:prstGeom>
        </p:spPr>
      </p:pic>
      <p:pic>
        <p:nvPicPr>
          <p:cNvPr id="2" name="Picture 1"/>
          <p:cNvPicPr>
            <a:picLocks noChangeAspect="1"/>
          </p:cNvPicPr>
          <p:nvPr/>
        </p:nvPicPr>
        <p:blipFill>
          <a:blip r:embed="rId4"/>
          <a:stretch>
            <a:fillRect/>
          </a:stretch>
        </p:blipFill>
        <p:spPr>
          <a:xfrm>
            <a:off x="513974" y="1111249"/>
            <a:ext cx="3943726" cy="3390900"/>
          </a:xfrm>
          <a:prstGeom prst="rect">
            <a:avLst/>
          </a:prstGeom>
        </p:spPr>
      </p:pic>
      <p:sp>
        <p:nvSpPr>
          <p:cNvPr id="3" name="Title 2"/>
          <p:cNvSpPr>
            <a:spLocks noGrp="1"/>
          </p:cNvSpPr>
          <p:nvPr>
            <p:ph type="title"/>
          </p:nvPr>
        </p:nvSpPr>
        <p:spPr/>
        <p:txBody>
          <a:bodyPr/>
          <a:lstStyle/>
          <a:p>
            <a:r>
              <a:rPr lang="en-US" dirty="0"/>
              <a:t>BENEFICIARY INFORMATION </a:t>
            </a:r>
          </a:p>
        </p:txBody>
      </p:sp>
      <p:sp>
        <p:nvSpPr>
          <p:cNvPr id="8" name="Oval 7"/>
          <p:cNvSpPr/>
          <p:nvPr/>
        </p:nvSpPr>
        <p:spPr>
          <a:xfrm>
            <a:off x="1371600" y="2494213"/>
            <a:ext cx="1447800" cy="3619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334000" y="4165599"/>
            <a:ext cx="1447800" cy="3619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a:off x="5295900" y="3105150"/>
            <a:ext cx="3810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010400" y="3105150"/>
            <a:ext cx="457200" cy="762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7010400" y="3028950"/>
            <a:ext cx="457200" cy="762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38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AND SUBMIT </a:t>
            </a:r>
          </a:p>
        </p:txBody>
      </p:sp>
      <p:cxnSp>
        <p:nvCxnSpPr>
          <p:cNvPr id="8" name="Straight Arrow Connector 7"/>
          <p:cNvCxnSpPr/>
          <p:nvPr/>
        </p:nvCxnSpPr>
        <p:spPr>
          <a:xfrm flipH="1">
            <a:off x="6248400" y="2876550"/>
            <a:ext cx="3810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1524000" y="1123950"/>
            <a:ext cx="5461183" cy="3544892"/>
          </a:xfrm>
          <a:prstGeom prst="rect">
            <a:avLst/>
          </a:prstGeom>
        </p:spPr>
      </p:pic>
      <p:sp>
        <p:nvSpPr>
          <p:cNvPr id="5" name="Oval 4"/>
          <p:cNvSpPr/>
          <p:nvPr/>
        </p:nvSpPr>
        <p:spPr>
          <a:xfrm>
            <a:off x="2971800" y="3633679"/>
            <a:ext cx="3429000" cy="614471"/>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739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NAVIGATING TO myUSCIS </a:t>
            </a:r>
          </a:p>
        </p:txBody>
      </p:sp>
      <p:cxnSp>
        <p:nvCxnSpPr>
          <p:cNvPr id="4" name="Straight Arrow Connector 3"/>
          <p:cNvCxnSpPr/>
          <p:nvPr/>
        </p:nvCxnSpPr>
        <p:spPr>
          <a:xfrm>
            <a:off x="9144000" y="493395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descr="Screen Shot 2019-04-08 at 2.49.3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71" y="1276350"/>
            <a:ext cx="7877059" cy="3352800"/>
          </a:xfrm>
          <a:prstGeom prst="rect">
            <a:avLst/>
          </a:prstGeom>
          <a:effectLst>
            <a:outerShdw blurRad="50800" dist="38100" dir="2700000" algn="tl" rotWithShape="0">
              <a:prstClr val="black">
                <a:alpha val="40000"/>
              </a:prstClr>
            </a:outerShdw>
          </a:effectLst>
        </p:spPr>
      </p:pic>
      <p:cxnSp>
        <p:nvCxnSpPr>
          <p:cNvPr id="11" name="Straight Arrow Connector 10"/>
          <p:cNvCxnSpPr/>
          <p:nvPr/>
        </p:nvCxnSpPr>
        <p:spPr>
          <a:xfrm flipH="1">
            <a:off x="5867400" y="1733550"/>
            <a:ext cx="152400" cy="30480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81200" y="2571750"/>
            <a:ext cx="3810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0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1750" y="1657350"/>
            <a:ext cx="3843297" cy="2724247"/>
          </a:xfrm>
          <a:prstGeom prst="rect">
            <a:avLst/>
          </a:prstGeom>
        </p:spPr>
      </p:pic>
      <p:sp>
        <p:nvSpPr>
          <p:cNvPr id="3" name="Title 2"/>
          <p:cNvSpPr>
            <a:spLocks noGrp="1"/>
          </p:cNvSpPr>
          <p:nvPr>
            <p:ph type="title"/>
          </p:nvPr>
        </p:nvSpPr>
        <p:spPr/>
        <p:txBody>
          <a:bodyPr/>
          <a:lstStyle/>
          <a:p>
            <a:r>
              <a:rPr lang="en-US" dirty="0"/>
              <a:t>REVIEW AND SUBMIT</a:t>
            </a:r>
          </a:p>
        </p:txBody>
      </p:sp>
      <p:pic>
        <p:nvPicPr>
          <p:cNvPr id="4" name="Picture 3"/>
          <p:cNvPicPr>
            <a:picLocks noChangeAspect="1"/>
          </p:cNvPicPr>
          <p:nvPr/>
        </p:nvPicPr>
        <p:blipFill>
          <a:blip r:embed="rId4"/>
          <a:stretch>
            <a:fillRect/>
          </a:stretch>
        </p:blipFill>
        <p:spPr>
          <a:xfrm>
            <a:off x="463550" y="1123950"/>
            <a:ext cx="4018350" cy="3542596"/>
          </a:xfrm>
          <a:prstGeom prst="rect">
            <a:avLst/>
          </a:prstGeom>
        </p:spPr>
      </p:pic>
      <p:sp>
        <p:nvSpPr>
          <p:cNvPr id="9" name="Oval 8"/>
          <p:cNvSpPr/>
          <p:nvPr/>
        </p:nvSpPr>
        <p:spPr>
          <a:xfrm>
            <a:off x="4876800" y="3486150"/>
            <a:ext cx="1752600" cy="5905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057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AND SUBMIT</a:t>
            </a:r>
          </a:p>
        </p:txBody>
      </p:sp>
      <p:pic>
        <p:nvPicPr>
          <p:cNvPr id="2" name="Picture 1"/>
          <p:cNvPicPr>
            <a:picLocks noChangeAspect="1"/>
          </p:cNvPicPr>
          <p:nvPr/>
        </p:nvPicPr>
        <p:blipFill>
          <a:blip r:embed="rId3"/>
          <a:stretch>
            <a:fillRect/>
          </a:stretch>
        </p:blipFill>
        <p:spPr>
          <a:xfrm>
            <a:off x="482600" y="1047750"/>
            <a:ext cx="4000500" cy="3568554"/>
          </a:xfrm>
          <a:prstGeom prst="rect">
            <a:avLst/>
          </a:prstGeom>
        </p:spPr>
      </p:pic>
      <p:pic>
        <p:nvPicPr>
          <p:cNvPr id="5" name="Picture 4"/>
          <p:cNvPicPr>
            <a:picLocks noChangeAspect="1"/>
          </p:cNvPicPr>
          <p:nvPr/>
        </p:nvPicPr>
        <p:blipFill>
          <a:blip r:embed="rId4"/>
          <a:stretch>
            <a:fillRect/>
          </a:stretch>
        </p:blipFill>
        <p:spPr>
          <a:xfrm>
            <a:off x="4648200" y="1123950"/>
            <a:ext cx="3627120" cy="3562350"/>
          </a:xfrm>
          <a:prstGeom prst="rect">
            <a:avLst/>
          </a:prstGeom>
        </p:spPr>
      </p:pic>
    </p:spTree>
    <p:extLst>
      <p:ext uri="{BB962C8B-B14F-4D97-AF65-F5344CB8AC3E}">
        <p14:creationId xmlns:p14="http://schemas.microsoft.com/office/powerpoint/2010/main" val="2284741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67000" y="1047750"/>
            <a:ext cx="2892419" cy="3690686"/>
          </a:xfrm>
          <a:prstGeom prst="rect">
            <a:avLst/>
          </a:prstGeom>
        </p:spPr>
      </p:pic>
      <p:sp>
        <p:nvSpPr>
          <p:cNvPr id="3" name="Title 2"/>
          <p:cNvSpPr>
            <a:spLocks noGrp="1"/>
          </p:cNvSpPr>
          <p:nvPr>
            <p:ph type="title"/>
          </p:nvPr>
        </p:nvSpPr>
        <p:spPr/>
        <p:txBody>
          <a:bodyPr/>
          <a:lstStyle/>
          <a:p>
            <a:r>
              <a:rPr lang="en-US" dirty="0"/>
              <a:t>REVIEW AND SUBMIT</a:t>
            </a:r>
          </a:p>
        </p:txBody>
      </p:sp>
      <p:sp>
        <p:nvSpPr>
          <p:cNvPr id="6" name="Oval 5"/>
          <p:cNvSpPr/>
          <p:nvPr/>
        </p:nvSpPr>
        <p:spPr>
          <a:xfrm>
            <a:off x="2708269" y="4248150"/>
            <a:ext cx="1752600" cy="5905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282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0200" y="1067305"/>
            <a:ext cx="5699316" cy="3523745"/>
          </a:xfrm>
          <a:prstGeom prst="rect">
            <a:avLst/>
          </a:prstGeom>
        </p:spPr>
      </p:pic>
      <p:sp>
        <p:nvSpPr>
          <p:cNvPr id="3" name="Title 2"/>
          <p:cNvSpPr>
            <a:spLocks noGrp="1"/>
          </p:cNvSpPr>
          <p:nvPr>
            <p:ph type="title"/>
          </p:nvPr>
        </p:nvSpPr>
        <p:spPr/>
        <p:txBody>
          <a:bodyPr/>
          <a:lstStyle/>
          <a:p>
            <a:r>
              <a:rPr lang="en-US" dirty="0"/>
              <a:t>REVIEW AND SUBMIT</a:t>
            </a:r>
          </a:p>
        </p:txBody>
      </p:sp>
      <p:sp>
        <p:nvSpPr>
          <p:cNvPr id="6" name="Oval 5"/>
          <p:cNvSpPr/>
          <p:nvPr/>
        </p:nvSpPr>
        <p:spPr>
          <a:xfrm>
            <a:off x="3124200" y="4019550"/>
            <a:ext cx="1752600" cy="5905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2590800" y="2800350"/>
            <a:ext cx="6858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97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0" y="1301247"/>
            <a:ext cx="3577840" cy="3477760"/>
          </a:xfrm>
          <a:prstGeom prst="rect">
            <a:avLst/>
          </a:prstGeom>
        </p:spPr>
      </p:pic>
      <p:pic>
        <p:nvPicPr>
          <p:cNvPr id="2" name="Picture 1"/>
          <p:cNvPicPr>
            <a:picLocks noChangeAspect="1"/>
          </p:cNvPicPr>
          <p:nvPr/>
        </p:nvPicPr>
        <p:blipFill rotWithShape="1">
          <a:blip r:embed="rId4"/>
          <a:srcRect l="-2856" r="-1559" b="40428"/>
          <a:stretch/>
        </p:blipFill>
        <p:spPr>
          <a:xfrm>
            <a:off x="457200" y="1222504"/>
            <a:ext cx="4597936" cy="2819400"/>
          </a:xfrm>
          <a:prstGeom prst="rect">
            <a:avLst/>
          </a:prstGeom>
        </p:spPr>
      </p:pic>
      <p:sp>
        <p:nvSpPr>
          <p:cNvPr id="3" name="Title 2"/>
          <p:cNvSpPr>
            <a:spLocks noGrp="1"/>
          </p:cNvSpPr>
          <p:nvPr>
            <p:ph type="title"/>
          </p:nvPr>
        </p:nvSpPr>
        <p:spPr/>
        <p:txBody>
          <a:bodyPr/>
          <a:lstStyle/>
          <a:p>
            <a:r>
              <a:rPr lang="en-US" dirty="0"/>
              <a:t>REVIEW AND SUBMIT</a:t>
            </a:r>
          </a:p>
        </p:txBody>
      </p:sp>
      <p:cxnSp>
        <p:nvCxnSpPr>
          <p:cNvPr id="7" name="Straight Arrow Connector 6"/>
          <p:cNvCxnSpPr/>
          <p:nvPr/>
        </p:nvCxnSpPr>
        <p:spPr>
          <a:xfrm>
            <a:off x="4876800" y="2343150"/>
            <a:ext cx="546691"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334000" y="4411728"/>
            <a:ext cx="990600" cy="446022"/>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4876800" y="3714750"/>
            <a:ext cx="5334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87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159448" y="438150"/>
            <a:ext cx="2884849" cy="4022865"/>
          </a:xfrm>
          <a:prstGeom prst="rect">
            <a:avLst/>
          </a:prstGeom>
        </p:spPr>
      </p:pic>
      <p:sp>
        <p:nvSpPr>
          <p:cNvPr id="4" name="Title 3"/>
          <p:cNvSpPr>
            <a:spLocks noGrp="1"/>
          </p:cNvSpPr>
          <p:nvPr>
            <p:ph type="title"/>
          </p:nvPr>
        </p:nvSpPr>
        <p:spPr/>
        <p:txBody>
          <a:bodyPr/>
          <a:lstStyle/>
          <a:p>
            <a:r>
              <a:rPr lang="en-US" dirty="0"/>
              <a:t>PAYMENT</a:t>
            </a:r>
          </a:p>
        </p:txBody>
      </p:sp>
      <p:pic>
        <p:nvPicPr>
          <p:cNvPr id="5" name="Picture 4"/>
          <p:cNvPicPr>
            <a:picLocks noChangeAspect="1"/>
          </p:cNvPicPr>
          <p:nvPr/>
        </p:nvPicPr>
        <p:blipFill>
          <a:blip r:embed="rId4"/>
          <a:stretch>
            <a:fillRect/>
          </a:stretch>
        </p:blipFill>
        <p:spPr>
          <a:xfrm>
            <a:off x="304800" y="1136650"/>
            <a:ext cx="3854648" cy="2178162"/>
          </a:xfrm>
          <a:prstGeom prst="rect">
            <a:avLst/>
          </a:prstGeom>
        </p:spPr>
      </p:pic>
      <p:sp>
        <p:nvSpPr>
          <p:cNvPr id="9" name="Oval 8"/>
          <p:cNvSpPr/>
          <p:nvPr/>
        </p:nvSpPr>
        <p:spPr>
          <a:xfrm>
            <a:off x="4306472" y="3486150"/>
            <a:ext cx="2590800" cy="5143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894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57350"/>
            <a:ext cx="7543800" cy="2523271"/>
          </a:xfrm>
          <a:prstGeom prst="rect">
            <a:avLst/>
          </a:prstGeom>
        </p:spPr>
      </p:pic>
      <p:sp>
        <p:nvSpPr>
          <p:cNvPr id="4" name="Title 3"/>
          <p:cNvSpPr>
            <a:spLocks noGrp="1"/>
          </p:cNvSpPr>
          <p:nvPr>
            <p:ph type="title"/>
          </p:nvPr>
        </p:nvSpPr>
        <p:spPr/>
        <p:txBody>
          <a:bodyPr/>
          <a:lstStyle/>
          <a:p>
            <a:r>
              <a:rPr lang="en-US" dirty="0"/>
              <a:t>PAYMENT</a:t>
            </a:r>
          </a:p>
        </p:txBody>
      </p:sp>
      <p:sp>
        <p:nvSpPr>
          <p:cNvPr id="7" name="Oval 6"/>
          <p:cNvSpPr/>
          <p:nvPr/>
        </p:nvSpPr>
        <p:spPr>
          <a:xfrm>
            <a:off x="4343400" y="3333750"/>
            <a:ext cx="1371600" cy="3810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1828800" y="3105150"/>
            <a:ext cx="4572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87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123950"/>
            <a:ext cx="5586480" cy="3333750"/>
          </a:xfrm>
          <a:prstGeom prst="rect">
            <a:avLst/>
          </a:prstGeom>
        </p:spPr>
      </p:pic>
      <p:sp>
        <p:nvSpPr>
          <p:cNvPr id="4" name="Title 3"/>
          <p:cNvSpPr>
            <a:spLocks noGrp="1"/>
          </p:cNvSpPr>
          <p:nvPr>
            <p:ph type="title"/>
          </p:nvPr>
        </p:nvSpPr>
        <p:spPr/>
        <p:txBody>
          <a:bodyPr/>
          <a:lstStyle/>
          <a:p>
            <a:r>
              <a:rPr lang="en-US" dirty="0"/>
              <a:t>PAYMENT</a:t>
            </a:r>
          </a:p>
        </p:txBody>
      </p:sp>
      <p:sp>
        <p:nvSpPr>
          <p:cNvPr id="7" name="Oval 6"/>
          <p:cNvSpPr/>
          <p:nvPr/>
        </p:nvSpPr>
        <p:spPr>
          <a:xfrm>
            <a:off x="4267200" y="4019550"/>
            <a:ext cx="914400" cy="3048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2286000" y="3790950"/>
            <a:ext cx="4572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532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COMPLETE REGISTRATION </a:t>
            </a:r>
          </a:p>
        </p:txBody>
      </p:sp>
      <p:pic>
        <p:nvPicPr>
          <p:cNvPr id="3" name="Picture 2"/>
          <p:cNvPicPr>
            <a:picLocks noChangeAspect="1"/>
          </p:cNvPicPr>
          <p:nvPr/>
        </p:nvPicPr>
        <p:blipFill>
          <a:blip r:embed="rId3"/>
          <a:stretch>
            <a:fillRect/>
          </a:stretch>
        </p:blipFill>
        <p:spPr>
          <a:xfrm>
            <a:off x="1676400" y="1200150"/>
            <a:ext cx="5416828" cy="3435527"/>
          </a:xfrm>
          <a:prstGeom prst="rect">
            <a:avLst/>
          </a:prstGeom>
        </p:spPr>
      </p:pic>
      <p:sp>
        <p:nvSpPr>
          <p:cNvPr id="5" name="Oval 4"/>
          <p:cNvSpPr/>
          <p:nvPr/>
        </p:nvSpPr>
        <p:spPr>
          <a:xfrm>
            <a:off x="1371600" y="3790950"/>
            <a:ext cx="2667000" cy="6096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1501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918893"/>
            <a:ext cx="4489657" cy="3800301"/>
          </a:xfrm>
          <a:prstGeom prst="rect">
            <a:avLst/>
          </a:prstGeom>
        </p:spPr>
      </p:pic>
      <p:sp>
        <p:nvSpPr>
          <p:cNvPr id="4" name="Title 3"/>
          <p:cNvSpPr>
            <a:spLocks noGrp="1"/>
          </p:cNvSpPr>
          <p:nvPr>
            <p:ph type="title"/>
          </p:nvPr>
        </p:nvSpPr>
        <p:spPr/>
        <p:txBody>
          <a:bodyPr/>
          <a:lstStyle/>
          <a:p>
            <a:r>
              <a:rPr lang="en-US" dirty="0"/>
              <a:t>COMPLETE REGISTRATION </a:t>
            </a:r>
          </a:p>
        </p:txBody>
      </p:sp>
      <p:sp>
        <p:nvSpPr>
          <p:cNvPr id="6" name="Oval 5"/>
          <p:cNvSpPr/>
          <p:nvPr/>
        </p:nvSpPr>
        <p:spPr>
          <a:xfrm>
            <a:off x="2743200" y="4146550"/>
            <a:ext cx="917471" cy="27455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2743200" y="3486150"/>
            <a:ext cx="726972" cy="268378"/>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2743200" y="4421100"/>
            <a:ext cx="917471" cy="2286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1295400" y="3867150"/>
            <a:ext cx="4572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887" y="1428751"/>
            <a:ext cx="3603693" cy="2819399"/>
          </a:xfrm>
          <a:prstGeom prst="rect">
            <a:avLst/>
          </a:prstGeom>
        </p:spPr>
      </p:pic>
    </p:spTree>
    <p:extLst>
      <p:ext uri="{BB962C8B-B14F-4D97-AF65-F5344CB8AC3E}">
        <p14:creationId xmlns:p14="http://schemas.microsoft.com/office/powerpoint/2010/main" val="427849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72" y="1021170"/>
            <a:ext cx="6324600" cy="3603552"/>
          </a:xfrm>
          <a:prstGeom prst="rect">
            <a:avLst/>
          </a:prstGeom>
        </p:spPr>
      </p:pic>
      <p:sp>
        <p:nvSpPr>
          <p:cNvPr id="4" name="Title 3"/>
          <p:cNvSpPr>
            <a:spLocks noGrp="1"/>
          </p:cNvSpPr>
          <p:nvPr>
            <p:ph type="title"/>
          </p:nvPr>
        </p:nvSpPr>
        <p:spPr/>
        <p:txBody>
          <a:bodyPr/>
          <a:lstStyle/>
          <a:p>
            <a:r>
              <a:rPr lang="en-US" dirty="0" smtClean="0"/>
              <a:t>USCIS ONLINE </a:t>
            </a:r>
            <a:r>
              <a:rPr lang="en-US" dirty="0"/>
              <a:t>ACCOUNT CREATION</a:t>
            </a:r>
          </a:p>
        </p:txBody>
      </p:sp>
    </p:spTree>
    <p:extLst>
      <p:ext uri="{BB962C8B-B14F-4D97-AF65-F5344CB8AC3E}">
        <p14:creationId xmlns:p14="http://schemas.microsoft.com/office/powerpoint/2010/main" val="2830666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187" y="1123950"/>
            <a:ext cx="4273826" cy="3510643"/>
          </a:xfrm>
          <a:prstGeom prst="rect">
            <a:avLst/>
          </a:prstGeom>
        </p:spPr>
      </p:pic>
      <p:sp>
        <p:nvSpPr>
          <p:cNvPr id="3" name="Title 2"/>
          <p:cNvSpPr>
            <a:spLocks noGrp="1"/>
          </p:cNvSpPr>
          <p:nvPr>
            <p:ph type="title"/>
          </p:nvPr>
        </p:nvSpPr>
        <p:spPr/>
        <p:txBody>
          <a:bodyPr/>
          <a:lstStyle/>
          <a:p>
            <a:r>
              <a:rPr lang="en-US" dirty="0"/>
              <a:t>H-1B REGISTRATION STATUS</a:t>
            </a:r>
          </a:p>
        </p:txBody>
      </p:sp>
      <p:cxnSp>
        <p:nvCxnSpPr>
          <p:cNvPr id="9" name="Straight Connector 8"/>
          <p:cNvCxnSpPr/>
          <p:nvPr/>
        </p:nvCxnSpPr>
        <p:spPr>
          <a:xfrm>
            <a:off x="3680637" y="3409950"/>
            <a:ext cx="35796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80637" y="3714750"/>
            <a:ext cx="43416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80637" y="4019550"/>
            <a:ext cx="685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514600" y="2419350"/>
            <a:ext cx="27432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051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106672"/>
            <a:ext cx="3276600" cy="3616972"/>
          </a:xfrm>
          <a:prstGeom prst="rect">
            <a:avLst/>
          </a:prstGeom>
        </p:spPr>
      </p:pic>
      <p:sp>
        <p:nvSpPr>
          <p:cNvPr id="3" name="Title 2"/>
          <p:cNvSpPr>
            <a:spLocks noGrp="1"/>
          </p:cNvSpPr>
          <p:nvPr>
            <p:ph type="title"/>
          </p:nvPr>
        </p:nvSpPr>
        <p:spPr/>
        <p:txBody>
          <a:bodyPr/>
          <a:lstStyle/>
          <a:p>
            <a:r>
              <a:rPr lang="en-US" dirty="0"/>
              <a:t>H-1B REGISTRATION STATUS</a:t>
            </a:r>
          </a:p>
        </p:txBody>
      </p:sp>
      <p:sp>
        <p:nvSpPr>
          <p:cNvPr id="5" name="Oval 4"/>
          <p:cNvSpPr/>
          <p:nvPr/>
        </p:nvSpPr>
        <p:spPr>
          <a:xfrm>
            <a:off x="3733800" y="3638550"/>
            <a:ext cx="1041105" cy="3048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743200" y="2419350"/>
            <a:ext cx="2819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65501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REMINDERS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73" y="2266950"/>
            <a:ext cx="5257800" cy="2130504"/>
          </a:xfrm>
          <a:prstGeom prst="rect">
            <a:avLst/>
          </a:prstGeom>
          <a:ln>
            <a:solidFill>
              <a:schemeClr val="accent6"/>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751608"/>
            <a:ext cx="4343400" cy="2043518"/>
          </a:xfrm>
          <a:prstGeom prst="rect">
            <a:avLst/>
          </a:prstGeom>
          <a:noFill/>
          <a:ln>
            <a:solidFill>
              <a:schemeClr val="accent6"/>
            </a:solidFill>
          </a:ln>
        </p:spPr>
      </p:pic>
    </p:spTree>
    <p:extLst>
      <p:ext uri="{BB962C8B-B14F-4D97-AF65-F5344CB8AC3E}">
        <p14:creationId xmlns:p14="http://schemas.microsoft.com/office/powerpoint/2010/main" val="74748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38"/>
          <p:cNvSpPr txBox="1">
            <a:spLocks/>
          </p:cNvSpPr>
          <p:nvPr/>
        </p:nvSpPr>
        <p:spPr>
          <a:xfrm>
            <a:off x="570023" y="361950"/>
            <a:ext cx="6781800" cy="685800"/>
          </a:xfrm>
          <a:prstGeom prst="rect">
            <a:avLst/>
          </a:prstGeom>
          <a:noFill/>
          <a:ln>
            <a:noFill/>
          </a:ln>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buClr>
                <a:srgbClr val="006699"/>
              </a:buClr>
            </a:pPr>
            <a:r>
              <a:rPr lang="en-US" sz="2800" dirty="0"/>
              <a:t>CONTACT INFORMATION AND RESOURCES</a:t>
            </a:r>
          </a:p>
        </p:txBody>
      </p:sp>
      <p:sp>
        <p:nvSpPr>
          <p:cNvPr id="7" name="Shape 839"/>
          <p:cNvSpPr txBox="1">
            <a:spLocks/>
          </p:cNvSpPr>
          <p:nvPr/>
        </p:nvSpPr>
        <p:spPr>
          <a:xfrm>
            <a:off x="570023" y="971550"/>
            <a:ext cx="7249633" cy="3657600"/>
          </a:xfrm>
          <a:prstGeom prst="rect">
            <a:avLst/>
          </a:prstGeom>
          <a:noFill/>
          <a:ln>
            <a:noFill/>
          </a:ln>
        </p:spPr>
        <p:txBody>
          <a:bodyPr spcFirstLastPara="1" vert="horz" wrap="square" lIns="0" tIns="0" rIns="0" bIns="0" rtlCol="0" anchor="t" anchorCtr="0">
            <a:noAutofit/>
          </a:bodyPr>
          <a:lstStyle>
            <a:lvl1pPr marL="0" indent="0" algn="l" defTabSz="914400" rtl="0" eaLnBrk="1" latinLnBrk="0" hangingPunct="1">
              <a:lnSpc>
                <a:spcPct val="120000"/>
              </a:lnSpc>
              <a:spcBef>
                <a:spcPts val="600"/>
              </a:spcBef>
              <a:buFont typeface="Arial" panose="020B0604020202020204" pitchFamily="34" charset="0"/>
              <a:buNone/>
              <a:defRPr sz="2400" b="1" kern="1200">
                <a:solidFill>
                  <a:srgbClr val="003366"/>
                </a:solidFill>
                <a:latin typeface="Source Sans Pro" pitchFamily="34" charset="0"/>
                <a:ea typeface="+mn-ea"/>
                <a:cs typeface="+mn-cs"/>
              </a:defRPr>
            </a:lvl1pPr>
            <a:lvl2pPr marL="365760" indent="-182880" algn="l" defTabSz="914400" rtl="0" eaLnBrk="1" latinLnBrk="0" hangingPunct="1">
              <a:lnSpc>
                <a:spcPct val="120000"/>
              </a:lnSpc>
              <a:spcBef>
                <a:spcPts val="600"/>
              </a:spcBef>
              <a:buFont typeface="Arial" panose="020B0604020202020204" pitchFamily="34" charset="0"/>
              <a:buChar char="•"/>
              <a:defRPr sz="2000" kern="1200">
                <a:solidFill>
                  <a:srgbClr val="003366"/>
                </a:solidFill>
                <a:latin typeface="Source Sans Pro" pitchFamily="34" charset="0"/>
                <a:ea typeface="+mn-ea"/>
                <a:cs typeface="+mn-cs"/>
              </a:defRPr>
            </a:lvl2pPr>
            <a:lvl3pPr marL="640080" indent="-228600" algn="l" defTabSz="914400" rtl="0" eaLnBrk="1" latinLnBrk="0" hangingPunct="1">
              <a:lnSpc>
                <a:spcPct val="120000"/>
              </a:lnSpc>
              <a:spcBef>
                <a:spcPts val="600"/>
              </a:spcBef>
              <a:buFont typeface="+mj-lt"/>
              <a:buAutoNum type="arabicPeriod"/>
              <a:defRPr sz="2000" kern="1200">
                <a:solidFill>
                  <a:srgbClr val="003366"/>
                </a:solidFill>
                <a:latin typeface="Source Sans Pro" pitchFamily="34" charset="0"/>
                <a:ea typeface="+mn-ea"/>
                <a:cs typeface="+mn-cs"/>
              </a:defRPr>
            </a:lvl3pPr>
            <a:lvl4pPr marL="822960" indent="-228600" algn="l" defTabSz="914400" rtl="0" eaLnBrk="1" latinLnBrk="0" hangingPunct="1">
              <a:lnSpc>
                <a:spcPct val="120000"/>
              </a:lnSpc>
              <a:spcBef>
                <a:spcPts val="600"/>
              </a:spcBef>
              <a:buFont typeface="+mj-lt"/>
              <a:buAutoNum type="alphaUcPeriod"/>
              <a:defRPr sz="2000" kern="1200">
                <a:solidFill>
                  <a:srgbClr val="003366"/>
                </a:solidFill>
                <a:latin typeface="Source Sans Pro" pitchFamily="34" charset="0"/>
                <a:ea typeface="+mn-ea"/>
                <a:cs typeface="+mn-cs"/>
              </a:defRPr>
            </a:lvl4pPr>
            <a:lvl5pPr marL="1097280" indent="-228600" algn="l" defTabSz="914400" rtl="0" eaLnBrk="1" latinLnBrk="0" hangingPunct="1">
              <a:lnSpc>
                <a:spcPct val="120000"/>
              </a:lnSpc>
              <a:spcBef>
                <a:spcPts val="600"/>
              </a:spcBef>
              <a:buFont typeface="+mj-lt"/>
              <a:buAutoNum type="romanLcPeriod"/>
              <a:defRPr sz="2000" kern="1200">
                <a:solidFill>
                  <a:srgbClr val="003366"/>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en-US" sz="2000" b="0" dirty="0">
                <a:solidFill>
                  <a:srgbClr val="006699"/>
                </a:solidFill>
                <a:latin typeface="Source Sans Pro Semibold"/>
                <a:cs typeface="Source Sans Pro Semibold"/>
                <a:sym typeface="Source Sans Pro Black"/>
              </a:rPr>
              <a:t>Helpful links and resources: </a:t>
            </a:r>
          </a:p>
          <a:p>
            <a:pPr marL="342900" indent="-342900">
              <a:lnSpc>
                <a:spcPct val="110000"/>
              </a:lnSpc>
              <a:buFont typeface="Wingdings" panose="05000000000000000000" pitchFamily="2" charset="2"/>
              <a:buChar char="§"/>
            </a:pPr>
            <a:r>
              <a:rPr lang="en-US" sz="2000" dirty="0">
                <a:solidFill>
                  <a:srgbClr val="006699"/>
                </a:solidFill>
                <a:latin typeface="Source Sans Pro Semibold"/>
                <a:cs typeface="Source Sans Pro Semibold"/>
              </a:rPr>
              <a:t>Account sign up/login page: </a:t>
            </a:r>
            <a:r>
              <a:rPr lang="en-US" sz="2000" u="sng" dirty="0">
                <a:solidFill>
                  <a:srgbClr val="006699"/>
                </a:solidFill>
                <a:latin typeface="Source Sans Pro Semibold"/>
                <a:cs typeface="Source Sans Pro Semibold"/>
                <a:hlinkClick r:id="rId3"/>
              </a:rPr>
              <a:t>my.uscis.gov/account</a:t>
            </a:r>
            <a:endParaRPr lang="en-US" sz="2000" dirty="0">
              <a:solidFill>
                <a:srgbClr val="006699"/>
              </a:solidFill>
              <a:latin typeface="Source Sans Pro Semibold"/>
              <a:cs typeface="Source Sans Pro Semibold"/>
            </a:endParaRPr>
          </a:p>
          <a:p>
            <a:pPr marL="342900" indent="-342900">
              <a:lnSpc>
                <a:spcPct val="110000"/>
              </a:lnSpc>
              <a:buFont typeface="Wingdings" panose="05000000000000000000" pitchFamily="2" charset="2"/>
              <a:buChar char="§"/>
            </a:pPr>
            <a:r>
              <a:rPr lang="en-US" sz="2000" dirty="0">
                <a:solidFill>
                  <a:srgbClr val="006699"/>
                </a:solidFill>
                <a:latin typeface="Source Sans Pro Semibold"/>
                <a:cs typeface="Source Sans Pro Semibold"/>
              </a:rPr>
              <a:t>Technical support and password resets: </a:t>
            </a:r>
            <a:r>
              <a:rPr lang="en-US" sz="2000" u="sng" dirty="0">
                <a:solidFill>
                  <a:srgbClr val="006699"/>
                </a:solidFill>
                <a:latin typeface="Source Sans Pro Semibold"/>
                <a:cs typeface="Source Sans Pro Semibold"/>
                <a:hlinkClick r:id="rId4"/>
              </a:rPr>
              <a:t>https://my.uscis.gov/account/needhelp</a:t>
            </a:r>
            <a:r>
              <a:rPr lang="en-US" sz="2000" dirty="0">
                <a:solidFill>
                  <a:srgbClr val="006699"/>
                </a:solidFill>
                <a:latin typeface="Source Sans Pro Semibold"/>
                <a:cs typeface="Source Sans Pro Semibold"/>
              </a:rPr>
              <a:t> </a:t>
            </a:r>
          </a:p>
          <a:p>
            <a:pPr marL="342900" indent="-342900">
              <a:lnSpc>
                <a:spcPct val="110000"/>
              </a:lnSpc>
              <a:buFont typeface="Wingdings" panose="05000000000000000000" pitchFamily="2" charset="2"/>
              <a:buChar char="§"/>
            </a:pPr>
            <a:r>
              <a:rPr lang="en-US" sz="2000" smtClean="0">
                <a:solidFill>
                  <a:srgbClr val="006699"/>
                </a:solidFill>
                <a:latin typeface="Source Sans Pro Semibold"/>
                <a:cs typeface="Source Sans Pro Semibold"/>
              </a:rPr>
              <a:t>USCIS </a:t>
            </a:r>
            <a:r>
              <a:rPr lang="en-US" sz="2000" dirty="0">
                <a:solidFill>
                  <a:srgbClr val="006699"/>
                </a:solidFill>
                <a:latin typeface="Source Sans Pro Semibold"/>
                <a:cs typeface="Source Sans Pro Semibold"/>
              </a:rPr>
              <a:t>Contact Center: 1-800-375-5283</a:t>
            </a:r>
          </a:p>
          <a:p>
            <a:pPr marL="342900" indent="-342900">
              <a:lnSpc>
                <a:spcPct val="110000"/>
              </a:lnSpc>
              <a:buFont typeface="Wingdings" panose="05000000000000000000" pitchFamily="2" charset="2"/>
              <a:buChar char="§"/>
            </a:pPr>
            <a:r>
              <a:rPr lang="en-US" sz="2000" dirty="0">
                <a:solidFill>
                  <a:srgbClr val="006699"/>
                </a:solidFill>
                <a:latin typeface="Source Sans Pro Semibold"/>
                <a:cs typeface="Source Sans Pro Semibold"/>
              </a:rPr>
              <a:t>Federal Register Notice: Registration Requirement for Petitioners Seeking To File H-1B Petitions on Behalf of Cap-Subject Aliens</a:t>
            </a:r>
          </a:p>
          <a:p>
            <a:pPr marL="342900" indent="-342900">
              <a:lnSpc>
                <a:spcPct val="110000"/>
              </a:lnSpc>
              <a:buFont typeface="Wingdings" panose="05000000000000000000" pitchFamily="2" charset="2"/>
              <a:buChar char="§"/>
            </a:pPr>
            <a:r>
              <a:rPr lang="en-US" sz="2000" dirty="0">
                <a:solidFill>
                  <a:srgbClr val="006699"/>
                </a:solidFill>
                <a:latin typeface="Source Sans Pro Semibold"/>
                <a:cs typeface="Source Sans Pro Semibold"/>
              </a:rPr>
              <a:t>Uscis.gov/H-1B</a:t>
            </a:r>
          </a:p>
        </p:txBody>
      </p:sp>
    </p:spTree>
    <p:extLst>
      <p:ext uri="{BB962C8B-B14F-4D97-AF65-F5344CB8AC3E}">
        <p14:creationId xmlns:p14="http://schemas.microsoft.com/office/powerpoint/2010/main" val="2488563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46"/>
          <p:cNvSpPr txBox="1">
            <a:spLocks/>
          </p:cNvSpPr>
          <p:nvPr/>
        </p:nvSpPr>
        <p:spPr>
          <a:xfrm>
            <a:off x="152400" y="1047750"/>
            <a:ext cx="8229600" cy="4525433"/>
          </a:xfrm>
          <a:prstGeom prst="rect">
            <a:avLst/>
          </a:prstGeom>
          <a:noFill/>
          <a:ln>
            <a:noFill/>
          </a:ln>
        </p:spPr>
        <p:txBody>
          <a:bodyPr spcFirstLastPara="1" vert="horz" wrap="square" lIns="0" tIns="0" rIns="0" bIns="0" rtlCol="0" anchor="t" anchorCtr="0">
            <a:noAutofit/>
          </a:bodyPr>
          <a:lstStyle>
            <a:lvl1pPr marL="0" indent="0" algn="l" defTabSz="914400" rtl="0" eaLnBrk="1" latinLnBrk="0" hangingPunct="1">
              <a:lnSpc>
                <a:spcPct val="120000"/>
              </a:lnSpc>
              <a:spcBef>
                <a:spcPts val="600"/>
              </a:spcBef>
              <a:buFont typeface="Arial" panose="020B0604020202020204" pitchFamily="34" charset="0"/>
              <a:buNone/>
              <a:defRPr sz="2400" b="1" kern="1200">
                <a:solidFill>
                  <a:srgbClr val="003366"/>
                </a:solidFill>
                <a:latin typeface="Source Sans Pro" pitchFamily="34" charset="0"/>
                <a:ea typeface="+mn-ea"/>
                <a:cs typeface="+mn-cs"/>
              </a:defRPr>
            </a:lvl1pPr>
            <a:lvl2pPr marL="365760" indent="-182880" algn="l" defTabSz="914400" rtl="0" eaLnBrk="1" latinLnBrk="0" hangingPunct="1">
              <a:lnSpc>
                <a:spcPct val="120000"/>
              </a:lnSpc>
              <a:spcBef>
                <a:spcPts val="600"/>
              </a:spcBef>
              <a:buFont typeface="Arial" panose="020B0604020202020204" pitchFamily="34" charset="0"/>
              <a:buChar char="•"/>
              <a:defRPr sz="2000" kern="1200">
                <a:solidFill>
                  <a:srgbClr val="003366"/>
                </a:solidFill>
                <a:latin typeface="Source Sans Pro" pitchFamily="34" charset="0"/>
                <a:ea typeface="+mn-ea"/>
                <a:cs typeface="+mn-cs"/>
              </a:defRPr>
            </a:lvl2pPr>
            <a:lvl3pPr marL="640080" indent="-228600" algn="l" defTabSz="914400" rtl="0" eaLnBrk="1" latinLnBrk="0" hangingPunct="1">
              <a:lnSpc>
                <a:spcPct val="120000"/>
              </a:lnSpc>
              <a:spcBef>
                <a:spcPts val="600"/>
              </a:spcBef>
              <a:buFont typeface="+mj-lt"/>
              <a:buAutoNum type="arabicPeriod"/>
              <a:defRPr sz="2000" kern="1200">
                <a:solidFill>
                  <a:srgbClr val="003366"/>
                </a:solidFill>
                <a:latin typeface="Source Sans Pro" pitchFamily="34" charset="0"/>
                <a:ea typeface="+mn-ea"/>
                <a:cs typeface="+mn-cs"/>
              </a:defRPr>
            </a:lvl3pPr>
            <a:lvl4pPr marL="822960" indent="-228600" algn="l" defTabSz="914400" rtl="0" eaLnBrk="1" latinLnBrk="0" hangingPunct="1">
              <a:lnSpc>
                <a:spcPct val="120000"/>
              </a:lnSpc>
              <a:spcBef>
                <a:spcPts val="600"/>
              </a:spcBef>
              <a:buFont typeface="+mj-lt"/>
              <a:buAutoNum type="alphaUcPeriod"/>
              <a:defRPr sz="2000" kern="1200">
                <a:solidFill>
                  <a:srgbClr val="003366"/>
                </a:solidFill>
                <a:latin typeface="Source Sans Pro" pitchFamily="34" charset="0"/>
                <a:ea typeface="+mn-ea"/>
                <a:cs typeface="+mn-cs"/>
              </a:defRPr>
            </a:lvl4pPr>
            <a:lvl5pPr marL="1097280" indent="-228600" algn="l" defTabSz="914400" rtl="0" eaLnBrk="1" latinLnBrk="0" hangingPunct="1">
              <a:lnSpc>
                <a:spcPct val="120000"/>
              </a:lnSpc>
              <a:spcBef>
                <a:spcPts val="600"/>
              </a:spcBef>
              <a:buFont typeface="+mj-lt"/>
              <a:buAutoNum type="romanLcPeriod"/>
              <a:defRPr sz="2000" kern="1200">
                <a:solidFill>
                  <a:srgbClr val="003366"/>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10000"/>
              </a:lnSpc>
              <a:spcBef>
                <a:spcPts val="0"/>
              </a:spcBef>
            </a:pPr>
            <a:endParaRPr lang="en-US" b="0" dirty="0">
              <a:latin typeface="Source Sans Pro Black"/>
              <a:ea typeface="Source Sans Pro Black"/>
              <a:cs typeface="Source Sans Pro Black"/>
              <a:sym typeface="Source Sans Pro Black"/>
            </a:endParaRPr>
          </a:p>
          <a:p>
            <a:pPr algn="ctr">
              <a:lnSpc>
                <a:spcPct val="110000"/>
              </a:lnSpc>
              <a:spcBef>
                <a:spcPts val="0"/>
              </a:spcBef>
            </a:pPr>
            <a:endParaRPr lang="en-US" b="0" dirty="0">
              <a:latin typeface="Source Sans Pro Black"/>
              <a:ea typeface="Source Sans Pro Black"/>
              <a:cs typeface="Source Sans Pro Black"/>
              <a:sym typeface="Source Sans Pro Black"/>
            </a:endParaRPr>
          </a:p>
          <a:p>
            <a:pPr algn="ctr">
              <a:lnSpc>
                <a:spcPct val="110000"/>
              </a:lnSpc>
              <a:spcBef>
                <a:spcPts val="0"/>
              </a:spcBef>
            </a:pPr>
            <a:r>
              <a:rPr lang="en-US" b="0" dirty="0">
                <a:latin typeface="Source Sans Pro Black"/>
                <a:ea typeface="Source Sans Pro Black"/>
                <a:cs typeface="Source Sans Pro Black"/>
                <a:sym typeface="Source Sans Pro Black"/>
              </a:rPr>
              <a:t>Any questions?</a:t>
            </a:r>
            <a:endParaRPr lang="en-US" dirty="0"/>
          </a:p>
          <a:p>
            <a:pPr algn="ctr">
              <a:lnSpc>
                <a:spcPct val="110000"/>
              </a:lnSpc>
              <a:spcBef>
                <a:spcPts val="0"/>
              </a:spcBef>
            </a:pPr>
            <a:endParaRPr lang="en-US" b="0" dirty="0">
              <a:latin typeface="Source Sans Pro Black"/>
              <a:ea typeface="Source Sans Pro Black"/>
              <a:cs typeface="Source Sans Pro Black"/>
              <a:sym typeface="Source Sans Pro Black"/>
            </a:endParaRPr>
          </a:p>
          <a:p>
            <a:pPr algn="ctr">
              <a:lnSpc>
                <a:spcPct val="110000"/>
              </a:lnSpc>
              <a:spcBef>
                <a:spcPts val="0"/>
              </a:spcBef>
            </a:pPr>
            <a:endParaRPr lang="en-US" b="0" dirty="0">
              <a:latin typeface="Source Sans Pro Black"/>
              <a:ea typeface="Source Sans Pro Black"/>
              <a:cs typeface="Source Sans Pro Black"/>
              <a:sym typeface="Source Sans Pro Black"/>
            </a:endParaRPr>
          </a:p>
          <a:p>
            <a:pPr algn="ctr">
              <a:lnSpc>
                <a:spcPct val="110000"/>
              </a:lnSpc>
              <a:spcBef>
                <a:spcPts val="0"/>
              </a:spcBef>
            </a:pPr>
            <a:r>
              <a:rPr lang="en-US" b="0" dirty="0">
                <a:latin typeface="Source Sans Pro Black"/>
                <a:ea typeface="Source Sans Pro Black"/>
                <a:cs typeface="Source Sans Pro Black"/>
                <a:sym typeface="Source Sans Pro Black"/>
              </a:rPr>
              <a:t>Thank you!</a:t>
            </a:r>
            <a:endParaRPr lang="en-US" dirty="0"/>
          </a:p>
          <a:p>
            <a:endParaRPr lang="en-US" dirty="0"/>
          </a:p>
        </p:txBody>
      </p:sp>
    </p:spTree>
    <p:extLst>
      <p:ext uri="{BB962C8B-B14F-4D97-AF65-F5344CB8AC3E}">
        <p14:creationId xmlns:p14="http://schemas.microsoft.com/office/powerpoint/2010/main" val="3166605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57200" y="1123950"/>
            <a:ext cx="7848600" cy="1572685"/>
          </a:xfrm>
          <a:prstGeom prst="rect">
            <a:avLst/>
          </a:prstGeom>
        </p:spPr>
        <p:txBody>
          <a:bodyPr/>
          <a:lstStyle>
            <a:lvl1pPr marL="0" indent="0" algn="l" defTabSz="914400" rtl="0" eaLnBrk="1" latinLnBrk="0" hangingPunct="1">
              <a:lnSpc>
                <a:spcPct val="120000"/>
              </a:lnSpc>
              <a:spcBef>
                <a:spcPts val="600"/>
              </a:spcBef>
              <a:buFont typeface="Arial" panose="020B0604020202020204" pitchFamily="34" charset="0"/>
              <a:buNone/>
              <a:defRPr sz="2400" b="1" kern="1200">
                <a:solidFill>
                  <a:srgbClr val="003366"/>
                </a:solidFill>
                <a:latin typeface="Source Sans Pro" pitchFamily="34" charset="0"/>
                <a:ea typeface="+mn-ea"/>
                <a:cs typeface="+mn-cs"/>
              </a:defRPr>
            </a:lvl1pPr>
            <a:lvl2pPr marL="365760" indent="-182880" algn="l" defTabSz="914400" rtl="0" eaLnBrk="1" latinLnBrk="0" hangingPunct="1">
              <a:lnSpc>
                <a:spcPct val="120000"/>
              </a:lnSpc>
              <a:spcBef>
                <a:spcPts val="600"/>
              </a:spcBef>
              <a:buFont typeface="Arial" panose="020B0604020202020204" pitchFamily="34" charset="0"/>
              <a:buChar char="•"/>
              <a:defRPr sz="2000" kern="1200">
                <a:solidFill>
                  <a:srgbClr val="003366"/>
                </a:solidFill>
                <a:latin typeface="Source Sans Pro" pitchFamily="34" charset="0"/>
                <a:ea typeface="+mn-ea"/>
                <a:cs typeface="+mn-cs"/>
              </a:defRPr>
            </a:lvl2pPr>
            <a:lvl3pPr marL="640080" indent="-228600" algn="l" defTabSz="914400" rtl="0" eaLnBrk="1" latinLnBrk="0" hangingPunct="1">
              <a:lnSpc>
                <a:spcPct val="120000"/>
              </a:lnSpc>
              <a:spcBef>
                <a:spcPts val="600"/>
              </a:spcBef>
              <a:buFont typeface="+mj-lt"/>
              <a:buAutoNum type="arabicPeriod"/>
              <a:defRPr sz="2000" kern="1200">
                <a:solidFill>
                  <a:srgbClr val="003366"/>
                </a:solidFill>
                <a:latin typeface="Source Sans Pro" pitchFamily="34" charset="0"/>
                <a:ea typeface="+mn-ea"/>
                <a:cs typeface="+mn-cs"/>
              </a:defRPr>
            </a:lvl3pPr>
            <a:lvl4pPr marL="822960" indent="-228600" algn="l" defTabSz="914400" rtl="0" eaLnBrk="1" latinLnBrk="0" hangingPunct="1">
              <a:lnSpc>
                <a:spcPct val="120000"/>
              </a:lnSpc>
              <a:spcBef>
                <a:spcPts val="600"/>
              </a:spcBef>
              <a:buFont typeface="+mj-lt"/>
              <a:buAutoNum type="alphaUcPeriod"/>
              <a:defRPr sz="2000" kern="1200">
                <a:solidFill>
                  <a:srgbClr val="003366"/>
                </a:solidFill>
                <a:latin typeface="Source Sans Pro" pitchFamily="34" charset="0"/>
                <a:ea typeface="+mn-ea"/>
                <a:cs typeface="+mn-cs"/>
              </a:defRPr>
            </a:lvl4pPr>
            <a:lvl5pPr marL="1097280" indent="-228600" algn="l" defTabSz="914400" rtl="0" eaLnBrk="1" latinLnBrk="0" hangingPunct="1">
              <a:lnSpc>
                <a:spcPct val="120000"/>
              </a:lnSpc>
              <a:spcBef>
                <a:spcPts val="600"/>
              </a:spcBef>
              <a:buFont typeface="+mj-lt"/>
              <a:buAutoNum type="romanLcPeriod"/>
              <a:defRPr sz="2000" kern="1200">
                <a:solidFill>
                  <a:srgbClr val="003366"/>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US" b="0" dirty="0">
                <a:solidFill>
                  <a:srgbClr val="006699"/>
                </a:solidFill>
                <a:latin typeface="Source Sans Pro Semibold"/>
                <a:cs typeface="Source Sans Pro Semibold"/>
              </a:rPr>
              <a:t>This training module is intended solely as informational. It is not intended to, does not, and may not be relied upon to create or confer any right(s) or benefits(s), substantive or procedural, enforceable at law by any individual or other party in benefit applications before USCIS, in removal proceedings, in litigation with the United States, or in any other form or manner. This training module does not have the force of law, or of a DHS directive.  </a:t>
            </a:r>
          </a:p>
        </p:txBody>
      </p:sp>
      <p:sp>
        <p:nvSpPr>
          <p:cNvPr id="2" name="Title 1"/>
          <p:cNvSpPr>
            <a:spLocks noGrp="1"/>
          </p:cNvSpPr>
          <p:nvPr>
            <p:ph type="title"/>
          </p:nvPr>
        </p:nvSpPr>
        <p:spPr/>
        <p:txBody>
          <a:bodyPr/>
          <a:lstStyle/>
          <a:p>
            <a:r>
              <a:rPr lang="en-US" dirty="0"/>
              <a:t>DISCLAIMER </a:t>
            </a:r>
          </a:p>
        </p:txBody>
      </p:sp>
    </p:spTree>
    <p:extLst>
      <p:ext uri="{BB962C8B-B14F-4D97-AF65-F5344CB8AC3E}">
        <p14:creationId xmlns:p14="http://schemas.microsoft.com/office/powerpoint/2010/main" val="1099645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72" y="1021170"/>
            <a:ext cx="6324600" cy="3603552"/>
          </a:xfrm>
          <a:prstGeom prst="rect">
            <a:avLst/>
          </a:prstGeom>
        </p:spPr>
      </p:pic>
      <p:sp>
        <p:nvSpPr>
          <p:cNvPr id="4" name="Title 3"/>
          <p:cNvSpPr>
            <a:spLocks noGrp="1"/>
          </p:cNvSpPr>
          <p:nvPr>
            <p:ph type="title"/>
          </p:nvPr>
        </p:nvSpPr>
        <p:spPr/>
        <p:txBody>
          <a:bodyPr/>
          <a:lstStyle/>
          <a:p>
            <a:r>
              <a:rPr lang="en-US" dirty="0" smtClean="0"/>
              <a:t>USCIS ONLINE </a:t>
            </a:r>
            <a:r>
              <a:rPr lang="en-US" dirty="0"/>
              <a:t>ACCOUNT CREATION</a:t>
            </a:r>
          </a:p>
        </p:txBody>
      </p:sp>
      <p:sp>
        <p:nvSpPr>
          <p:cNvPr id="8" name="Oval 7"/>
          <p:cNvSpPr/>
          <p:nvPr/>
        </p:nvSpPr>
        <p:spPr>
          <a:xfrm>
            <a:off x="5243623" y="1021170"/>
            <a:ext cx="1219200" cy="533400"/>
          </a:xfrm>
          <a:prstGeom prst="ellipse">
            <a:avLst/>
          </a:prstGeom>
          <a:noFill/>
          <a:ln w="28575"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4876800" y="1668871"/>
            <a:ext cx="381000" cy="22860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USCIS ONLINE </a:t>
            </a:r>
            <a:r>
              <a:rPr lang="en-US" dirty="0"/>
              <a:t>ACCOUNT CREATION </a:t>
            </a:r>
          </a:p>
        </p:txBody>
      </p:sp>
      <p:sp>
        <p:nvSpPr>
          <p:cNvPr id="2" name="Heptagon 1"/>
          <p:cNvSpPr/>
          <p:nvPr/>
        </p:nvSpPr>
        <p:spPr>
          <a:xfrm>
            <a:off x="2286000" y="2647950"/>
            <a:ext cx="304800" cy="2286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p:cNvSpPr/>
          <p:nvPr/>
        </p:nvSpPr>
        <p:spPr>
          <a:xfrm>
            <a:off x="3810000" y="4019550"/>
            <a:ext cx="1143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creen Shot 2019-04-08 at 3.13.1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123950"/>
            <a:ext cx="5638800" cy="3611094"/>
          </a:xfrm>
          <a:prstGeom prst="rect">
            <a:avLst/>
          </a:prstGeom>
          <a:effectLst>
            <a:outerShdw blurRad="50800" dist="38100" dir="2700000" algn="tl" rotWithShape="0">
              <a:prstClr val="black">
                <a:alpha val="40000"/>
              </a:prstClr>
            </a:outerShdw>
          </a:effectLst>
        </p:spPr>
      </p:pic>
      <p:sp>
        <p:nvSpPr>
          <p:cNvPr id="8" name="Oval 7"/>
          <p:cNvSpPr/>
          <p:nvPr/>
        </p:nvSpPr>
        <p:spPr>
          <a:xfrm>
            <a:off x="3374577" y="2609850"/>
            <a:ext cx="190500" cy="190500"/>
          </a:xfrm>
          <a:prstGeom prst="ellipse">
            <a:avLst/>
          </a:prstGeom>
          <a:solidFill>
            <a:srgbClr val="FFFFFF"/>
          </a:solidFill>
          <a:ln>
            <a:solidFill>
              <a:srgbClr val="0066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352800" y="2571750"/>
            <a:ext cx="234054" cy="246221"/>
          </a:xfrm>
          <a:prstGeom prst="rect">
            <a:avLst/>
          </a:prstGeom>
          <a:noFill/>
        </p:spPr>
        <p:txBody>
          <a:bodyPr wrap="square" rtlCol="0">
            <a:spAutoFit/>
          </a:bodyPr>
          <a:lstStyle/>
          <a:p>
            <a:pPr algn="ctr"/>
            <a:r>
              <a:rPr lang="en-US" sz="1000" dirty="0">
                <a:solidFill>
                  <a:srgbClr val="003366"/>
                </a:solidFill>
                <a:latin typeface="Source Sans Pro Semibold"/>
                <a:cs typeface="Source Sans Pro Semibold"/>
              </a:rPr>
              <a:t>1</a:t>
            </a:r>
          </a:p>
        </p:txBody>
      </p:sp>
      <p:sp>
        <p:nvSpPr>
          <p:cNvPr id="10" name="Oval 9"/>
          <p:cNvSpPr/>
          <p:nvPr/>
        </p:nvSpPr>
        <p:spPr>
          <a:xfrm>
            <a:off x="3374577" y="3067050"/>
            <a:ext cx="190500" cy="190500"/>
          </a:xfrm>
          <a:prstGeom prst="ellipse">
            <a:avLst/>
          </a:prstGeom>
          <a:solidFill>
            <a:srgbClr val="FFFFFF"/>
          </a:solidFill>
          <a:ln>
            <a:solidFill>
              <a:srgbClr val="0066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352800" y="3028950"/>
            <a:ext cx="234054" cy="246221"/>
          </a:xfrm>
          <a:prstGeom prst="rect">
            <a:avLst/>
          </a:prstGeom>
          <a:noFill/>
        </p:spPr>
        <p:txBody>
          <a:bodyPr wrap="square" rtlCol="0">
            <a:spAutoFit/>
          </a:bodyPr>
          <a:lstStyle/>
          <a:p>
            <a:pPr algn="ctr"/>
            <a:r>
              <a:rPr lang="en-US" sz="1000" dirty="0">
                <a:solidFill>
                  <a:srgbClr val="003366"/>
                </a:solidFill>
                <a:latin typeface="Source Sans Pro Semibold"/>
                <a:cs typeface="Source Sans Pro Semibold"/>
              </a:rPr>
              <a:t>2</a:t>
            </a:r>
          </a:p>
        </p:txBody>
      </p:sp>
      <p:sp>
        <p:nvSpPr>
          <p:cNvPr id="12" name="Oval 11"/>
          <p:cNvSpPr/>
          <p:nvPr/>
        </p:nvSpPr>
        <p:spPr>
          <a:xfrm>
            <a:off x="3352800" y="3409950"/>
            <a:ext cx="838200" cy="4572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028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USCIS ONLINE </a:t>
            </a:r>
            <a:r>
              <a:rPr lang="en-US" dirty="0"/>
              <a:t>ACCOUNT CREATION </a:t>
            </a:r>
          </a:p>
        </p:txBody>
      </p:sp>
      <p:pic>
        <p:nvPicPr>
          <p:cNvPr id="5" name="Picture 4" descr="Screen Shot 2019-04-08 at 3.18.4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123950"/>
            <a:ext cx="6629400" cy="3618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444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USCIS ONLINE </a:t>
            </a:r>
            <a:r>
              <a:rPr lang="en-US" dirty="0"/>
              <a:t>ACCOUNT CREATION </a:t>
            </a:r>
          </a:p>
        </p:txBody>
      </p:sp>
      <p:pic>
        <p:nvPicPr>
          <p:cNvPr id="2" name="Picture 1" descr="Screen Shot 2019-04-08 at 3.20.5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200150"/>
            <a:ext cx="6096000" cy="35488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770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USCIS ONLINE </a:t>
            </a:r>
            <a:r>
              <a:rPr lang="en-US" dirty="0"/>
              <a:t>ACCOUNT CREATION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 y="1047750"/>
            <a:ext cx="6096000" cy="3587837"/>
          </a:xfrm>
          <a:prstGeom prst="rect">
            <a:avLst/>
          </a:prstGeom>
        </p:spPr>
      </p:pic>
    </p:spTree>
    <p:extLst>
      <p:ext uri="{BB962C8B-B14F-4D97-AF65-F5344CB8AC3E}">
        <p14:creationId xmlns:p14="http://schemas.microsoft.com/office/powerpoint/2010/main" val="293616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123950"/>
            <a:ext cx="4419600" cy="3479685"/>
          </a:xfrm>
          <a:prstGeom prst="rect">
            <a:avLst/>
          </a:prstGeom>
        </p:spPr>
      </p:pic>
      <p:sp>
        <p:nvSpPr>
          <p:cNvPr id="3" name="Title 2"/>
          <p:cNvSpPr>
            <a:spLocks noGrp="1"/>
          </p:cNvSpPr>
          <p:nvPr>
            <p:ph type="title"/>
          </p:nvPr>
        </p:nvSpPr>
        <p:spPr/>
        <p:txBody>
          <a:bodyPr/>
          <a:lstStyle/>
          <a:p>
            <a:r>
              <a:rPr lang="en-US" dirty="0"/>
              <a:t>H-1B ACCOUNT TYPE </a:t>
            </a:r>
          </a:p>
        </p:txBody>
      </p:sp>
      <p:sp>
        <p:nvSpPr>
          <p:cNvPr id="8" name="Oval 7"/>
          <p:cNvSpPr/>
          <p:nvPr/>
        </p:nvSpPr>
        <p:spPr>
          <a:xfrm>
            <a:off x="2819400" y="3943350"/>
            <a:ext cx="923925" cy="457200"/>
          </a:xfrm>
          <a:prstGeom prst="ellipse">
            <a:avLst/>
          </a:prstGeom>
          <a:noFill/>
          <a:ln w="19050" cmpd="sng">
            <a:solidFill>
              <a:srgbClr val="CC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2362200" y="3409950"/>
            <a:ext cx="381000" cy="0"/>
          </a:xfrm>
          <a:prstGeom prst="straightConnector1">
            <a:avLst/>
          </a:prstGeom>
          <a:ln w="38100" cmpd="sng">
            <a:solidFill>
              <a:srgbClr val="CC333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218445"/>
      </p:ext>
    </p:extLst>
  </p:cSld>
  <p:clrMapOvr>
    <a:masterClrMapping/>
  </p:clrMapOvr>
</p:sld>
</file>

<file path=ppt/theme/theme1.xml><?xml version="1.0" encoding="utf-8"?>
<a:theme xmlns:a="http://schemas.openxmlformats.org/drawingml/2006/main" name="USCIS_Ribbon_PPT_Temp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E69F921588F743ADCCE8ECDB789ED7" ma:contentTypeVersion="75" ma:contentTypeDescription="Create a new document." ma:contentTypeScope="" ma:versionID="fa63b1600cea7b14cef910be1543194a">
  <xsd:schema xmlns:xsd="http://www.w3.org/2001/XMLSchema" xmlns:xs="http://www.w3.org/2001/XMLSchema" xmlns:p="http://schemas.microsoft.com/office/2006/metadata/properties" xmlns:ns1="http://schemas.microsoft.com/sharepoint/v3" xmlns:ns2="3fe262ff-d904-4370-82b6-d13fc8aaefa0" xmlns:ns3="2980546b-5a32-4f2d-926c-5ca314886fdd" targetNamespace="http://schemas.microsoft.com/office/2006/metadata/properties" ma:root="true" ma:fieldsID="1aa97c02ccd071011d32d564d1e8b005" ns1:_="" ns2:_="" ns3:_="">
    <xsd:import namespace="http://schemas.microsoft.com/sharepoint/v3"/>
    <xsd:import namespace="3fe262ff-d904-4370-82b6-d13fc8aaefa0"/>
    <xsd:import namespace="2980546b-5a32-4f2d-926c-5ca314886fdd"/>
    <xsd:element name="properties">
      <xsd:complexType>
        <xsd:sequence>
          <xsd:element name="documentManagement">
            <xsd:complexType>
              <xsd:all>
                <xsd:element ref="ns1:DocumentSetDescription" minOccurs="0"/>
                <xsd:element ref="ns2:Document_x0020_Type" minOccurs="0"/>
                <xsd:element ref="ns3:Program_x0020_Office_x0020__x002f__x0020_Directorate" minOccurs="0"/>
                <xsd:element ref="ns2:OCOMM_x0020_Division" minOccurs="0"/>
                <xsd:element ref="ns2:Offices" minOccurs="0"/>
                <xsd:element ref="ns2:Portfolio_x0020_Topic" minOccurs="0"/>
                <xsd:element ref="ns2:Project_x0020_Init" minOccurs="0"/>
                <xsd:element ref="ns2:Month" minOccurs="0"/>
                <xsd:element ref="ns3:Archive" minOccurs="0"/>
                <xsd:element ref="ns3:Year"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 nillable="true" ma:displayName="Description" ma:description="A description of the Document Set" ma:internalName="DocumentSetDescription" ma:readOnly="false">
      <xsd:simpleType>
        <xsd:restriction base="dms:Note"/>
      </xsd:simpleType>
    </xsd:element>
    <xsd:element name="RatedBy" ma:index="18"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9" nillable="true" ma:displayName="User ratings" ma:description="User ratings for the item" ma:hidden="true" ma:internalName="Ratings">
      <xsd:simpleType>
        <xsd:restriction base="dms:Note"/>
      </xsd:simpleType>
    </xsd:element>
    <xsd:element name="LikesCount" ma:index="20" nillable="true" ma:displayName="Number of Likes" ma:internalName="LikesCount">
      <xsd:simpleType>
        <xsd:restriction base="dms:Unknown"/>
      </xsd:simpleType>
    </xsd:element>
    <xsd:element name="LikedBy" ma:index="21"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e262ff-d904-4370-82b6-d13fc8aaefa0" elementFormDefault="qualified">
    <xsd:import namespace="http://schemas.microsoft.com/office/2006/documentManagement/types"/>
    <xsd:import namespace="http://schemas.microsoft.com/office/infopath/2007/PartnerControls"/>
    <xsd:element name="Document_x0020_Type" ma:index="3" nillable="true" ma:displayName="Document Type" ma:default="Agenda" ma:format="Dropdown" ma:indexed="true" ma:internalName="Document_x0020_Type" ma:readOnly="false">
      <xsd:simpleType>
        <xsd:restriction base="dms:Choice">
          <xsd:enumeration value="Agenda"/>
          <xsd:enumeration value="Article"/>
          <xsd:enumeration value="Banner"/>
          <xsd:enumeration value="Broadcast Message"/>
          <xsd:enumeration value="Contacts"/>
          <xsd:enumeration value="Communications Plan"/>
          <xsd:enumeration value="Document"/>
          <xsd:enumeration value="Document Set"/>
          <xsd:enumeration value="Director's Message"/>
          <xsd:enumeration value="Flyer"/>
          <xsd:enumeration value="Guideline"/>
          <xsd:enumeration value="Image"/>
          <xsd:enumeration value="Instructions"/>
          <xsd:enumeration value="Leadership Guidance"/>
          <xsd:enumeration value="Meeting Notes"/>
          <xsd:enumeration value="MOA"/>
          <xsd:enumeration value="News Release"/>
          <xsd:enumeration value="Office Information"/>
          <xsd:enumeration value="Poster"/>
          <xsd:enumeration value="Power Point"/>
          <xsd:enumeration value="Public Affairs Guidance"/>
          <xsd:enumeration value="Script"/>
          <xsd:enumeration value="SOP"/>
          <xsd:enumeration value="Spreadsheet"/>
          <xsd:enumeration value="Talking Point"/>
          <xsd:enumeration value="Template"/>
          <xsd:enumeration value="Web Alert"/>
          <xsd:enumeration value="Web Content"/>
          <xsd:enumeration value="Wrap Up"/>
        </xsd:restriction>
      </xsd:simpleType>
    </xsd:element>
    <xsd:element name="OCOMM_x0020_Division" ma:index="5" nillable="true" ma:displayName="OCOMM Division" ma:default="Strat Comm" ma:format="Dropdown" ma:internalName="OCOMM_x0020_Division0" ma:readOnly="false" ma:requiredMultiChoice="true">
      <xsd:complexType>
        <xsd:complexContent>
          <xsd:extension base="dms:MultiChoice">
            <xsd:sequence>
              <xsd:element name="Value" maxOccurs="unbounded" minOccurs="0" nillable="true">
                <xsd:simpleType>
                  <xsd:restriction base="dms:Choice">
                    <xsd:enumeration value="Internal Communications"/>
                    <xsd:enumeration value="Media Affairs"/>
                    <xsd:enumeration value="Mission Support"/>
                    <xsd:enumeration value="Multimedia"/>
                    <xsd:enumeration value="Plain Language"/>
                    <xsd:enumeration value="Public Engagement"/>
                    <xsd:enumeration value="Strat Comm"/>
                  </xsd:restriction>
                </xsd:simpleType>
              </xsd:element>
            </xsd:sequence>
          </xsd:extension>
        </xsd:complexContent>
      </xsd:complexType>
    </xsd:element>
    <xsd:element name="Offices" ma:index="6" nillable="true" ma:displayName="Offices" ma:default="Administration" ma:internalName="Offices">
      <xsd:complexType>
        <xsd:complexContent>
          <xsd:extension base="dms:MultiChoice">
            <xsd:sequence>
              <xsd:element name="Value" maxOccurs="unbounded" minOccurs="0" nillable="true">
                <xsd:simpleType>
                  <xsd:restriction base="dms:Choice">
                    <xsd:enumeration value="Administration"/>
                    <xsd:enumeration value="Chief Financial Officer"/>
                    <xsd:enumeration value="Contracting"/>
                    <xsd:enumeration value="Human Capital &amp; Training"/>
                    <xsd:enumeration value="Information Technology"/>
                    <xsd:enumeration value="Intake &amp; Document Production"/>
                    <xsd:enumeration value="Performance &amp; Quality"/>
                    <xsd:enumeration value="Security &amp; Integrity"/>
                  </xsd:restriction>
                </xsd:simpleType>
              </xsd:element>
            </xsd:sequence>
          </xsd:extension>
        </xsd:complexContent>
      </xsd:complexType>
    </xsd:element>
    <xsd:element name="Portfolio_x0020_Topic" ma:index="7" nillable="true" ma:displayName="Portfolio Topic" ma:default="OCOMM Operations" ma:format="Dropdown" ma:indexed="true" ma:internalName="Portfolio_x0020_Topic">
      <xsd:simpleType>
        <xsd:union memberTypes="dms:Text">
          <xsd:simpleType>
            <xsd:restriction base="dms:Choice">
              <xsd:enumeration value="Adoptions"/>
              <xsd:enumeration value="Asylum"/>
              <xsd:enumeration value="Biometrics"/>
              <xsd:enumeration value="Branding"/>
              <xsd:enumeration value="Citizenship and Naturalizations"/>
              <xsd:enumeration value="CNMI"/>
              <xsd:enumeration value="Contacts"/>
              <xsd:enumeration value="DACA"/>
              <xsd:enumeration value="DAPA"/>
              <xsd:enumeration value="Data"/>
              <xsd:enumeration value="EB-5"/>
              <xsd:enumeration value="e-Filing"/>
              <xsd:enumeration value="ELIS"/>
              <xsd:enumeration value="Employment (Non E-Verify)"/>
              <xsd:enumeration value="Ethnic Outreach"/>
              <xsd:enumeration value="E-Verify"/>
              <xsd:enumeration value="Executive Immigration Actions"/>
              <xsd:enumeration value="Family"/>
              <xsd:enumeration value="Federal Employee Viewpoint Survey"/>
              <xsd:enumeration value="Fees"/>
              <xsd:enumeration value="Forms"/>
              <xsd:enumeration value="Fraud"/>
              <xsd:enumeration value="GAO/OIG Reports"/>
              <xsd:enumeration value="Genealogy"/>
              <xsd:enumeration value="Green Card"/>
              <xsd:enumeration value="Humanitarian Parole"/>
              <xsd:enumeration value="I-9"/>
              <xsd:enumeration value="Internal Communications"/>
              <xsd:enumeration value="International Ops"/>
              <xsd:enumeration value="In the Loop"/>
              <xsd:enumeration value="Management Directives"/>
              <xsd:enumeration value="Military"/>
              <xsd:enumeration value="Multi-Lingual Outreach"/>
              <xsd:enumeration value="National Security"/>
              <xsd:enumeration value="OCOMM Operations"/>
              <xsd:enumeration value="Office Information"/>
              <xsd:enumeration value="Outreach"/>
              <xsd:enumeration value="Policy Review"/>
              <xsd:enumeration value="Portfolio Management"/>
              <xsd:enumeration value="Refugee Affairs"/>
              <xsd:enumeration value="Regulations"/>
              <xsd:enumeration value="Save"/>
              <xsd:enumeration value="Spanish Social Media"/>
              <xsd:enumeration value="Special Situations"/>
              <xsd:enumeration value="Surge Capacity Force"/>
              <xsd:enumeration value="T/U/VAWA"/>
              <xsd:enumeration value="Thematic Holiday"/>
              <xsd:enumeration value="TPS"/>
              <xsd:enumeration value="UPIL"/>
              <xsd:enumeration value="Workforce Communications"/>
            </xsd:restriction>
          </xsd:simpleType>
        </xsd:union>
      </xsd:simpleType>
    </xsd:element>
    <xsd:element name="Project_x0020_Init" ma:index="8" nillable="true" ma:displayName="Project Initiative" ma:default="STRAT COMM Working Docs" ma:format="Dropdown" ma:indexed="true" ma:internalName="Project_x0020_Init" ma:readOnly="false">
      <xsd:simpleType>
        <xsd:union memberTypes="dms:Text">
          <xsd:simpleType>
            <xsd:restriction base="dms:Choice">
              <xsd:enumeration value="Communications Strategy"/>
              <xsd:enumeration value="DACA"/>
              <xsd:enumeration value="Director's Awards"/>
              <xsd:enumeration value="ECOMMS Working Docs"/>
              <xsd:enumeration value="ECE Working Docs"/>
              <xsd:enumeration value="ELLIS Island Ceremony"/>
              <xsd:enumeration value="External Communications"/>
              <xsd:enumeration value="Forms Improvement"/>
              <xsd:enumeration value="Internal Communications"/>
              <xsd:enumeration value="Jaio Liu"/>
              <xsd:enumeration value="Leadership Guidance"/>
              <xsd:enumeration value="Management Directorate Requests"/>
              <xsd:enumeration value="MEDIA Working Docs"/>
              <xsd:enumeration value="MISSION SUPPORT Working Docs"/>
              <xsd:enumeration value="MLK"/>
              <xsd:enumeration value="MULTIMEDIA Working Docs"/>
              <xsd:enumeration value="PLAIN LANGUAGE Working Docs"/>
              <xsd:enumeration value="Portfolio Management"/>
              <xsd:enumeration value="STRAT COMM Working Docs"/>
              <xsd:enumeration value="Town Hall"/>
            </xsd:restriction>
          </xsd:simpleType>
        </xsd:union>
      </xsd:simpleType>
    </xsd:element>
    <xsd:element name="Month" ma:index="9" nillable="true" ma:displayName="Month" ma:format="Dropdown" ma:internalName="Month">
      <xsd:simpleType>
        <xsd:restriction base="dms:Choice">
          <xsd:enumeration value="(1) January"/>
          <xsd:enumeration value="(2) February"/>
          <xsd:enumeration value="(3) March"/>
          <xsd:enumeration value="(4) April"/>
          <xsd:enumeration value="(5) May"/>
          <xsd:enumeration value="(6) June"/>
          <xsd:enumeration value="(7) July"/>
          <xsd:enumeration value="(8) August"/>
          <xsd:enumeration value="(9) September"/>
          <xsd:enumeration value="(10) October"/>
          <xsd:enumeration value="(11) November"/>
          <xsd:enumeration value="(12) December"/>
        </xsd:restriction>
      </xsd:simpleType>
    </xsd:element>
  </xsd:schema>
  <xsd:schema xmlns:xsd="http://www.w3.org/2001/XMLSchema" xmlns:xs="http://www.w3.org/2001/XMLSchema" xmlns:dms="http://schemas.microsoft.com/office/2006/documentManagement/types" xmlns:pc="http://schemas.microsoft.com/office/infopath/2007/PartnerControls" targetNamespace="2980546b-5a32-4f2d-926c-5ca314886fdd" elementFormDefault="qualified">
    <xsd:import namespace="http://schemas.microsoft.com/office/2006/documentManagement/types"/>
    <xsd:import namespace="http://schemas.microsoft.com/office/infopath/2007/PartnerControls"/>
    <xsd:element name="Program_x0020_Office_x0020__x002f__x0020_Directorate" ma:index="4" nillable="true" ma:displayName="Program Office / Directorate" ma:default="Public Affairs" ma:format="RadioButtons" ma:indexed="true" ma:internalName="Program_x0020_Office_x0020__x002f__x0020_Directorate">
      <xsd:simpleType>
        <xsd:restriction base="dms:Choice">
          <xsd:enumeration value="AAO"/>
          <xsd:enumeration value="Chief Counsel"/>
          <xsd:enumeration value="Citizenship and Applicant Information Services"/>
          <xsd:enumeration value="Director's Office"/>
          <xsd:enumeration value="Immigration Records and Identity Services"/>
          <xsd:enumeration value="Equal Opportunity &amp; Inclusion"/>
          <xsd:enumeration value="Executive Secretariat"/>
          <xsd:enumeration value="External Affairs"/>
          <xsd:enumeration value="Fraud Detection &amp; National Security"/>
          <xsd:enumeration value="Field Operations"/>
          <xsd:enumeration value="Legislative and Intergovernmental Affairs"/>
          <xsd:enumeration value="Management"/>
          <xsd:enumeration value="Performance &amp; Quality"/>
          <xsd:enumeration value="Policy &amp; Strategy"/>
          <xsd:enumeration value="Privacy"/>
          <xsd:enumeration value="Public Affairs"/>
          <xsd:enumeration value="Refugee Asylum &amp; International Operations"/>
          <xsd:enumeration value="Service Center Operations"/>
        </xsd:restriction>
      </xsd:simpleType>
    </xsd:element>
    <xsd:element name="Archive" ma:index="16" nillable="true" ma:displayName="Archive" ma:default="0" ma:internalName="Archive">
      <xsd:simpleType>
        <xsd:restriction base="dms:Boolean"/>
      </xsd:simpleType>
    </xsd:element>
    <xsd:element name="Year" ma:index="17" nillable="true" ma:displayName="Year" ma:default="2020" ma:format="Dropdown" ma:indexed="true" ma:internalName="Year" ma:readOnly="false">
      <xsd:simpleType>
        <xsd:restriction base="dms:Choice">
          <xsd:enumeration value="2018"/>
          <xsd:enumeration value="2019"/>
          <xsd:enumeration value="2020"/>
          <xsd:enumeration value="202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chive xmlns="2980546b-5a32-4f2d-926c-5ca314886fdd">false</Archive>
    <Portfolio_x0020_Topic xmlns="3fe262ff-d904-4370-82b6-d13fc8aaefa0">OCOMM Operations</Portfolio_x0020_Topic>
    <LikesCount xmlns="http://schemas.microsoft.com/sharepoint/v3" xsi:nil="true"/>
    <Year xmlns="2980546b-5a32-4f2d-926c-5ca314886fdd">2020</Year>
    <OCOMM_x0020_Division xmlns="3fe262ff-d904-4370-82b6-d13fc8aaefa0">
      <Value>Strat Comm</Value>
    </OCOMM_x0020_Division>
    <Ratings xmlns="http://schemas.microsoft.com/sharepoint/v3" xsi:nil="true"/>
    <LikedBy xmlns="http://schemas.microsoft.com/sharepoint/v3">
      <UserInfo>
        <DisplayName/>
        <AccountId xsi:nil="true"/>
        <AccountType/>
      </UserInfo>
    </LikedBy>
    <Project_x0020_Init xmlns="3fe262ff-d904-4370-82b6-d13fc8aaefa0">STRAT COMM Working Docs</Project_x0020_Init>
    <RatedBy xmlns="http://schemas.microsoft.com/sharepoint/v3">
      <UserInfo>
        <DisplayName/>
        <AccountId xsi:nil="true"/>
        <AccountType/>
      </UserInfo>
    </RatedBy>
    <Offices xmlns="3fe262ff-d904-4370-82b6-d13fc8aaefa0"/>
    <DocumentSetDescription xmlns="http://schemas.microsoft.com/sharepoint/v3" xsi:nil="true"/>
    <Month xmlns="3fe262ff-d904-4370-82b6-d13fc8aaefa0" xsi:nil="true"/>
    <Program_x0020_Office_x0020__x002f__x0020_Directorate xmlns="2980546b-5a32-4f2d-926c-5ca314886fdd" xsi:nil="true"/>
    <Document_x0020_Type xmlns="3fe262ff-d904-4370-82b6-d13fc8aaefa0">Power Point</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9FC09-7353-46FC-8911-4C9FEEB73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e262ff-d904-4370-82b6-d13fc8aaefa0"/>
    <ds:schemaRef ds:uri="2980546b-5a32-4f2d-926c-5ca314886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A63953-9009-49F9-84C1-F259C7EF06D8}">
  <ds:schemaRefs>
    <ds:schemaRef ds:uri="http://purl.org/dc/elements/1.1/"/>
    <ds:schemaRef ds:uri="http://schemas.microsoft.com/office/2006/metadata/properties"/>
    <ds:schemaRef ds:uri="2980546b-5a32-4f2d-926c-5ca314886fdd"/>
    <ds:schemaRef ds:uri="http://schemas.microsoft.com/sharepoint/v3"/>
    <ds:schemaRef ds:uri="3fe262ff-d904-4370-82b6-d13fc8aaefa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DA4B796-BE85-45E5-8FB9-5CD75EE1DF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USCIS_Ribbon_PPT_Temp_V1</Template>
  <TotalTime>5155</TotalTime>
  <Words>3476</Words>
  <Application>Microsoft Office PowerPoint</Application>
  <PresentationFormat>On-screen Show (16:9)</PresentationFormat>
  <Paragraphs>307</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Source Sans Pro</vt:lpstr>
      <vt:lpstr>Source Sans Pro Black</vt:lpstr>
      <vt:lpstr>Source Sans Pro Semibold</vt:lpstr>
      <vt:lpstr>Wingdings</vt:lpstr>
      <vt:lpstr>USCIS_Ribbon_PPT_Temp_V1</vt:lpstr>
      <vt:lpstr>Text Master</vt:lpstr>
      <vt:lpstr>USCIS H-1B ONLINE REGISTRATION   FOR REGISTRANTS</vt:lpstr>
      <vt:lpstr>NAVIGATING TO myUSCIS </vt:lpstr>
      <vt:lpstr>USCIS ONLINE ACCOUNT CREATION</vt:lpstr>
      <vt:lpstr>USCIS ONLINE ACCOUNT CREATION</vt:lpstr>
      <vt:lpstr>USCIS ONLINE ACCOUNT CREATION </vt:lpstr>
      <vt:lpstr>USCIS ONLINE ACCOUNT CREATION </vt:lpstr>
      <vt:lpstr>USCIS ONLINE ACCOUNT CREATION </vt:lpstr>
      <vt:lpstr>USCIS ONLINE ACCOUNT CREATION </vt:lpstr>
      <vt:lpstr>H-1B ACCOUNT TYPE </vt:lpstr>
      <vt:lpstr>H-1B REGISTRATION </vt:lpstr>
      <vt:lpstr>H-1B REGISTRATION </vt:lpstr>
      <vt:lpstr>H-1B REGISTRATION </vt:lpstr>
      <vt:lpstr>REGISTRANT INFORMATION </vt:lpstr>
      <vt:lpstr>SIGNATORY INFORMATION </vt:lpstr>
      <vt:lpstr>BENEFICIARY INFORMATION</vt:lpstr>
      <vt:lpstr>BENEFICIARY INFORMATION </vt:lpstr>
      <vt:lpstr>BENEFICIARY INFORMATION </vt:lpstr>
      <vt:lpstr>BENEFICIARY INFORMATION </vt:lpstr>
      <vt:lpstr>REVIEW AND SUBMIT </vt:lpstr>
      <vt:lpstr>REVIEW AND SUBMIT</vt:lpstr>
      <vt:lpstr>REVIEW AND SUBMIT</vt:lpstr>
      <vt:lpstr>REVIEW AND SUBMIT</vt:lpstr>
      <vt:lpstr>REVIEW AND SUBMIT</vt:lpstr>
      <vt:lpstr>REVIEW AND SUBMIT</vt:lpstr>
      <vt:lpstr>PAYMENT</vt:lpstr>
      <vt:lpstr>PAYMENT</vt:lpstr>
      <vt:lpstr>PAYMENT</vt:lpstr>
      <vt:lpstr>COMPLETE REGISTRATION </vt:lpstr>
      <vt:lpstr>COMPLETE REGISTRATION </vt:lpstr>
      <vt:lpstr>H-1B REGISTRATION STATUS</vt:lpstr>
      <vt:lpstr>H-1B REGISTRATION STATUS</vt:lpstr>
      <vt:lpstr>REMINDERS</vt:lpstr>
      <vt:lpstr>PowerPoint Presentation</vt:lpstr>
      <vt:lpstr>PowerPoint Presentation</vt:lpstr>
      <vt:lpstr>DISCLAIMER </vt:lpstr>
    </vt:vector>
  </TitlesOfParts>
  <Company>United States Citizenship and Immigration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with USCIS Ribbon</dc:title>
  <dc:creator>Wes Kelley</dc:creator>
  <cp:lastModifiedBy>Anderson, Bertha I</cp:lastModifiedBy>
  <cp:revision>297</cp:revision>
  <cp:lastPrinted>2019-05-22T15:38:43Z</cp:lastPrinted>
  <dcterms:created xsi:type="dcterms:W3CDTF">2016-11-02T14:08:50Z</dcterms:created>
  <dcterms:modified xsi:type="dcterms:W3CDTF">2020-02-06T15:55:59Z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0x010100D8E69F921588F743ADCCE8ECDB789ED7</vt:lpwstr>
  </property>
  <property fmtid="{D5CDD505-2E9C-101B-9397-08002B2CF9AE}" pid="3" name="Order">
    <vt:r8>2900</vt:r8>
  </property>
  <property fmtid="{D5CDD505-2E9C-101B-9397-08002B2CF9AE}" pid="4" name="Event Date">
    <vt:filetime>2020-01-28T17:00:00Z</vt:filetime>
  </property>
  <property fmtid="{D5CDD505-2E9C-101B-9397-08002B2CF9AE}" pid="5" name="Distribution Date">
    <vt:filetime>2020-01-28T17:00:00Z</vt:filetime>
  </property>
  <property fmtid="{D5CDD505-2E9C-101B-9397-08002B2CF9AE}" pid="6" name="Request Date">
    <vt:filetime>2020-01-28T17:00:00Z</vt:filetime>
  </property>
  <property fmtid="{D5CDD505-2E9C-101B-9397-08002B2CF9AE}" pid="7" name="Strat Comm Clearance Status">
    <vt:lpwstr>Strat Comm Review</vt:lpwstr>
  </property>
</Properties>
</file>